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handoutMasterIdLst>
    <p:handoutMasterId r:id="rId106"/>
  </p:handoutMasterIdLst>
  <p:sldIdLst>
    <p:sldId id="256" r:id="rId2"/>
    <p:sldId id="310" r:id="rId3"/>
    <p:sldId id="315" r:id="rId4"/>
    <p:sldId id="311" r:id="rId5"/>
    <p:sldId id="312" r:id="rId6"/>
    <p:sldId id="316" r:id="rId7"/>
    <p:sldId id="313" r:id="rId8"/>
    <p:sldId id="314" r:id="rId9"/>
    <p:sldId id="258" r:id="rId10"/>
    <p:sldId id="257" r:id="rId11"/>
    <p:sldId id="277" r:id="rId12"/>
    <p:sldId id="276" r:id="rId13"/>
    <p:sldId id="279" r:id="rId14"/>
    <p:sldId id="280" r:id="rId15"/>
    <p:sldId id="260" r:id="rId16"/>
    <p:sldId id="261" r:id="rId17"/>
    <p:sldId id="262" r:id="rId18"/>
    <p:sldId id="278" r:id="rId19"/>
    <p:sldId id="270" r:id="rId20"/>
    <p:sldId id="281" r:id="rId21"/>
    <p:sldId id="294" r:id="rId22"/>
    <p:sldId id="263" r:id="rId23"/>
    <p:sldId id="264" r:id="rId24"/>
    <p:sldId id="282" r:id="rId25"/>
    <p:sldId id="265" r:id="rId26"/>
    <p:sldId id="266" r:id="rId27"/>
    <p:sldId id="267" r:id="rId28"/>
    <p:sldId id="363" r:id="rId29"/>
    <p:sldId id="268" r:id="rId30"/>
    <p:sldId id="318" r:id="rId31"/>
    <p:sldId id="319" r:id="rId32"/>
    <p:sldId id="271" r:id="rId33"/>
    <p:sldId id="325" r:id="rId34"/>
    <p:sldId id="320" r:id="rId35"/>
    <p:sldId id="272" r:id="rId36"/>
    <p:sldId id="321" r:id="rId37"/>
    <p:sldId id="273" r:id="rId38"/>
    <p:sldId id="317" r:id="rId39"/>
    <p:sldId id="322" r:id="rId40"/>
    <p:sldId id="323" r:id="rId41"/>
    <p:sldId id="326" r:id="rId42"/>
    <p:sldId id="328" r:id="rId43"/>
    <p:sldId id="329" r:id="rId44"/>
    <p:sldId id="330" r:id="rId45"/>
    <p:sldId id="331" r:id="rId46"/>
    <p:sldId id="332" r:id="rId47"/>
    <p:sldId id="333" r:id="rId48"/>
    <p:sldId id="334" r:id="rId49"/>
    <p:sldId id="274" r:id="rId50"/>
    <p:sldId id="350" r:id="rId51"/>
    <p:sldId id="351" r:id="rId52"/>
    <p:sldId id="352" r:id="rId53"/>
    <p:sldId id="354" r:id="rId54"/>
    <p:sldId id="335" r:id="rId55"/>
    <p:sldId id="336" r:id="rId56"/>
    <p:sldId id="337" r:id="rId57"/>
    <p:sldId id="338" r:id="rId58"/>
    <p:sldId id="339" r:id="rId59"/>
    <p:sldId id="340" r:id="rId60"/>
    <p:sldId id="342" r:id="rId61"/>
    <p:sldId id="343" r:id="rId62"/>
    <p:sldId id="344" r:id="rId63"/>
    <p:sldId id="345" r:id="rId64"/>
    <p:sldId id="346" r:id="rId65"/>
    <p:sldId id="347" r:id="rId66"/>
    <p:sldId id="348" r:id="rId67"/>
    <p:sldId id="349" r:id="rId68"/>
    <p:sldId id="275" r:id="rId69"/>
    <p:sldId id="302" r:id="rId70"/>
    <p:sldId id="292" r:id="rId71"/>
    <p:sldId id="296" r:id="rId72"/>
    <p:sldId id="293" r:id="rId73"/>
    <p:sldId id="305" r:id="rId74"/>
    <p:sldId id="306" r:id="rId75"/>
    <p:sldId id="307" r:id="rId76"/>
    <p:sldId id="308" r:id="rId77"/>
    <p:sldId id="298" r:id="rId78"/>
    <p:sldId id="301" r:id="rId79"/>
    <p:sldId id="299" r:id="rId80"/>
    <p:sldId id="300" r:id="rId81"/>
    <p:sldId id="297" r:id="rId82"/>
    <p:sldId id="295" r:id="rId83"/>
    <p:sldId id="355" r:id="rId84"/>
    <p:sldId id="356" r:id="rId85"/>
    <p:sldId id="357" r:id="rId86"/>
    <p:sldId id="358" r:id="rId87"/>
    <p:sldId id="359" r:id="rId88"/>
    <p:sldId id="362" r:id="rId89"/>
    <p:sldId id="360" r:id="rId90"/>
    <p:sldId id="361" r:id="rId91"/>
    <p:sldId id="285" r:id="rId92"/>
    <p:sldId id="284" r:id="rId93"/>
    <p:sldId id="364" r:id="rId94"/>
    <p:sldId id="287" r:id="rId95"/>
    <p:sldId id="288" r:id="rId96"/>
    <p:sldId id="283" r:id="rId97"/>
    <p:sldId id="289" r:id="rId98"/>
    <p:sldId id="303" r:id="rId99"/>
    <p:sldId id="290" r:id="rId100"/>
    <p:sldId id="304" r:id="rId101"/>
    <p:sldId id="291" r:id="rId102"/>
    <p:sldId id="309" r:id="rId103"/>
    <p:sldId id="286"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7335" autoAdjust="0"/>
  </p:normalViewPr>
  <p:slideViewPr>
    <p:cSldViewPr snapToGrid="0" snapToObjects="1">
      <p:cViewPr varScale="1">
        <p:scale>
          <a:sx n="65" d="100"/>
          <a:sy n="65" d="100"/>
        </p:scale>
        <p:origin x="191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1FF8CF-4A1D-324A-99DC-F65D92D07DA2}" type="datetimeFigureOut">
              <a:rPr lang="en-US" smtClean="0"/>
              <a:pPr/>
              <a:t>3/21/2020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5EC7D-D7E0-D842-AF15-34034CC5392F}" type="slidenum">
              <a:rPr lang="en-US" smtClean="0"/>
              <a:pPr/>
              <a:t>‹#›</a:t>
            </a:fld>
            <a:endParaRPr lang="en-US"/>
          </a:p>
        </p:txBody>
      </p:sp>
    </p:spTree>
    <p:extLst>
      <p:ext uri="{BB962C8B-B14F-4D97-AF65-F5344CB8AC3E}">
        <p14:creationId xmlns:p14="http://schemas.microsoft.com/office/powerpoint/2010/main" val="21641168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28EE0-4ACC-0C44-8958-D221385677A6}" type="datetimeFigureOut">
              <a:rPr lang="en-US" smtClean="0"/>
              <a:pPr/>
              <a:t>3/21/2020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B889E-C725-6245-A1A1-222567267381}" type="slidenum">
              <a:rPr lang="en-US" smtClean="0"/>
              <a:pPr/>
              <a:t>‹#›</a:t>
            </a:fld>
            <a:endParaRPr lang="en-US"/>
          </a:p>
        </p:txBody>
      </p:sp>
    </p:spTree>
    <p:extLst>
      <p:ext uri="{BB962C8B-B14F-4D97-AF65-F5344CB8AC3E}">
        <p14:creationId xmlns:p14="http://schemas.microsoft.com/office/powerpoint/2010/main" val="13905297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25034FE-6565-4FB9-9A44-F87A3CAF6D39}" type="slidenum">
              <a:rPr lang="en-US" altLang="en-US"/>
              <a:pPr/>
              <a:t>2</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ltLang="en-US" dirty="0" smtClean="0">
                <a:latin typeface="Arial" charset="0"/>
                <a:cs typeface="Arial" charset="0"/>
              </a:rPr>
              <a:t>Welcome participants and introduce yourself.</a:t>
            </a:r>
          </a:p>
          <a:p>
            <a:endParaRPr lang="en-US" altLang="en-US" dirty="0" smtClean="0">
              <a:latin typeface="Arial" charset="0"/>
              <a:cs typeface="Times New Roman" charset="0"/>
            </a:endParaRPr>
          </a:p>
          <a:p>
            <a:r>
              <a:rPr lang="en-US" altLang="en-US" dirty="0" smtClean="0">
                <a:latin typeface="Arial" charset="0"/>
                <a:cs typeface="Arial" charset="0"/>
              </a:rPr>
              <a:t>If applicable, share your personal connection to heart disease and stroke and why you are passionate about educating women about heart disease.</a:t>
            </a:r>
          </a:p>
          <a:p>
            <a:endParaRPr lang="en-US" altLang="en-US" dirty="0" smtClean="0">
              <a:latin typeface="Arial" charset="0"/>
              <a:cs typeface="Times New Roman" charset="0"/>
            </a:endParaRPr>
          </a:p>
          <a:p>
            <a:r>
              <a:rPr lang="en-US" altLang="en-US" dirty="0" smtClean="0">
                <a:latin typeface="Arial" charset="0"/>
                <a:cs typeface="Arial" charset="0"/>
              </a:rPr>
              <a:t>Ask participants if they have a personal story that they would like to share.</a:t>
            </a:r>
            <a:endParaRPr lang="en-US" altLang="en-US" dirty="0" smtClean="0">
              <a:latin typeface="Arial" charset="0"/>
              <a:cs typeface="Times New Roman" charset="0"/>
            </a:endParaRPr>
          </a:p>
          <a:p>
            <a:endParaRPr lang="en-US" altLang="en-US" dirty="0" smtClean="0"/>
          </a:p>
        </p:txBody>
      </p:sp>
    </p:spTree>
    <p:extLst>
      <p:ext uri="{BB962C8B-B14F-4D97-AF65-F5344CB8AC3E}">
        <p14:creationId xmlns:p14="http://schemas.microsoft.com/office/powerpoint/2010/main" val="194563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5F60B13-6191-410E-B46E-52982DB3BCB7}" type="slidenum">
              <a:rPr lang="en-US" altLang="en-US"/>
              <a:pPr/>
              <a:t>30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en-US" smtClean="0">
                <a:latin typeface="Arial" charset="0"/>
                <a:cs typeface="Times New Roman" charset="0"/>
              </a:rPr>
              <a:t>High cholesterol is another cardiovascular risk factor.  In 2001, 51 percent of American females had cholesterol levels over 200.  That’s 55.5 million women.</a:t>
            </a:r>
          </a:p>
          <a:p>
            <a:endParaRPr lang="en-US" altLang="en-US" smtClean="0">
              <a:latin typeface="Arial" charset="0"/>
              <a:cs typeface="Times New Roman" charset="0"/>
            </a:endParaRPr>
          </a:p>
          <a:p>
            <a:r>
              <a:rPr lang="en-US" altLang="en-US" smtClean="0">
                <a:latin typeface="Arial" charset="0"/>
                <a:cs typeface="Times New Roman" charset="0"/>
              </a:rPr>
              <a:t>Cholesterol is a soft, fat-like substance found in the blood and in all the body’s cells.  It’s an important part of a healthy body.  A high cholesterol level is bad because cholesterol can build up with other substances in the inner walls of arteries.  This buildup, called plaque, may narrow the artery and reduce blood flow.  Plaques that rupture often cause blood clots to form, which can totally block blood flow in the artery.</a:t>
            </a:r>
          </a:p>
          <a:p>
            <a:endParaRPr lang="en-US" altLang="en-US" smtClean="0">
              <a:solidFill>
                <a:srgbClr val="000000"/>
              </a:solidFill>
              <a:latin typeface="Arial" charset="0"/>
              <a:cs typeface="Times New Roman" charset="0"/>
            </a:endParaRPr>
          </a:p>
          <a:p>
            <a:r>
              <a:rPr lang="en-US" altLang="en-US" smtClean="0">
                <a:solidFill>
                  <a:srgbClr val="000000"/>
                </a:solidFill>
                <a:latin typeface="Arial" charset="0"/>
                <a:cs typeface="Times New Roman" charset="0"/>
              </a:rPr>
              <a:t>If a clot </a:t>
            </a:r>
            <a:r>
              <a:rPr lang="en-US" altLang="en-US" smtClean="0">
                <a:latin typeface="Arial" charset="0"/>
                <a:cs typeface="Times New Roman" charset="0"/>
              </a:rPr>
              <a:t>blocks a blood vessel that feeds the heart, it </a:t>
            </a:r>
            <a:r>
              <a:rPr lang="en-US" altLang="en-US" smtClean="0">
                <a:solidFill>
                  <a:srgbClr val="000000"/>
                </a:solidFill>
                <a:latin typeface="Arial" charset="0"/>
                <a:cs typeface="Times New Roman" charset="0"/>
              </a:rPr>
              <a:t>causes a heart attack.  </a:t>
            </a:r>
            <a:r>
              <a:rPr lang="en-US" altLang="en-US" smtClean="0">
                <a:latin typeface="Arial" charset="0"/>
                <a:cs typeface="Times New Roman" charset="0"/>
              </a:rPr>
              <a:t>If it blocks a blood vessel that feeds the brain, it causes a </a:t>
            </a:r>
            <a:r>
              <a:rPr lang="en-US" altLang="en-US" smtClean="0">
                <a:solidFill>
                  <a:srgbClr val="000000"/>
                </a:solidFill>
                <a:latin typeface="Arial" charset="0"/>
                <a:cs typeface="Times New Roman" charset="0"/>
              </a:rPr>
              <a:t>stroke.  </a:t>
            </a:r>
            <a:endParaRPr lang="en-US" altLang="en-US" smtClean="0"/>
          </a:p>
        </p:txBody>
      </p:sp>
    </p:spTree>
    <p:extLst>
      <p:ext uri="{BB962C8B-B14F-4D97-AF65-F5344CB8AC3E}">
        <p14:creationId xmlns:p14="http://schemas.microsoft.com/office/powerpoint/2010/main" val="102437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4E8A21C-85D7-47A3-BECF-BC4BF1ECBC9A}" type="slidenum">
              <a:rPr lang="en-US" altLang="en-US"/>
              <a:pPr/>
              <a:t>31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altLang="en-US" smtClean="0">
                <a:latin typeface="Arial" charset="0"/>
                <a:cs typeface="Times New Roman" charset="0"/>
              </a:rPr>
              <a:t>A high level of cholesterol in the blood is a risk factor for coronary heart disease, heart attack and stroke.  Borderline-high cholesterol is defined as 200 to 239 mg/dL or higher.  High cholesterol is 240 or higher.</a:t>
            </a:r>
          </a:p>
          <a:p>
            <a:endParaRPr lang="en-US" altLang="en-US" smtClean="0">
              <a:latin typeface="Arial" charset="0"/>
              <a:cs typeface="Arial" charset="0"/>
            </a:endParaRPr>
          </a:p>
          <a:p>
            <a:r>
              <a:rPr lang="en-US" altLang="en-US" smtClean="0">
                <a:latin typeface="Arial" charset="0"/>
                <a:cs typeface="Arial" charset="0"/>
              </a:rPr>
              <a:t>LDL and HDL cholesterol are also important.  LDL is the bad form of cholesterol, so lower numbers are better.  HDL is the good form, so you want more of it.  Your doctor can tell you your LDL goal.  Your HDL cholesterol should be above 50. </a:t>
            </a:r>
          </a:p>
          <a:p>
            <a:endParaRPr lang="en-US" altLang="en-US" smtClean="0">
              <a:latin typeface="Arial" charset="0"/>
              <a:cs typeface="Arial" charset="0"/>
            </a:endParaRPr>
          </a:p>
          <a:p>
            <a:r>
              <a:rPr lang="en-US" altLang="en-US" smtClean="0">
                <a:latin typeface="Arial" charset="0"/>
                <a:cs typeface="Arial" charset="0"/>
              </a:rPr>
              <a:t>Some ways to have a healthy cholesterol level include: </a:t>
            </a:r>
          </a:p>
          <a:p>
            <a:pPr>
              <a:buFontTx/>
              <a:buChar char="•"/>
            </a:pPr>
            <a:r>
              <a:rPr lang="en-US" altLang="en-US" smtClean="0">
                <a:latin typeface="Arial" charset="0"/>
                <a:cs typeface="Arial" charset="0"/>
              </a:rPr>
              <a:t>   Watch your caloric intake by eating a wide variety of foods low in</a:t>
            </a:r>
          </a:p>
          <a:p>
            <a:r>
              <a:rPr lang="en-US" altLang="en-US" smtClean="0">
                <a:latin typeface="Arial" charset="0"/>
                <a:cs typeface="Arial" charset="0"/>
              </a:rPr>
              <a:t>     saturated fat and cholesterol, </a:t>
            </a:r>
          </a:p>
          <a:p>
            <a:pPr>
              <a:buFontTx/>
              <a:buChar char="•"/>
            </a:pPr>
            <a:r>
              <a:rPr lang="en-US" altLang="en-US" smtClean="0">
                <a:latin typeface="Arial" charset="0"/>
                <a:cs typeface="Arial" charset="0"/>
              </a:rPr>
              <a:t>   maintain a healthy weight, and</a:t>
            </a:r>
          </a:p>
          <a:p>
            <a:pPr>
              <a:buFontTx/>
              <a:buChar char="•"/>
            </a:pPr>
            <a:r>
              <a:rPr lang="en-US" altLang="en-US" smtClean="0">
                <a:latin typeface="Arial" charset="0"/>
                <a:cs typeface="Arial" charset="0"/>
              </a:rPr>
              <a:t>   get regular physical activity.  </a:t>
            </a:r>
            <a:endParaRPr lang="en-US" altLang="en-US" smtClean="0">
              <a:latin typeface="Arial" charset="0"/>
              <a:cs typeface="Times New Roman" charset="0"/>
            </a:endParaRPr>
          </a:p>
          <a:p>
            <a:endParaRPr lang="en-US" altLang="en-US" smtClean="0"/>
          </a:p>
        </p:txBody>
      </p:sp>
    </p:spTree>
    <p:extLst>
      <p:ext uri="{BB962C8B-B14F-4D97-AF65-F5344CB8AC3E}">
        <p14:creationId xmlns:p14="http://schemas.microsoft.com/office/powerpoint/2010/main" val="77000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401CA8A-6085-4BA7-8851-476B6FD71687}" type="slidenum">
              <a:rPr lang="en-US" altLang="en-US"/>
              <a:pPr/>
              <a:t>33</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altLang="en-US" smtClean="0">
                <a:latin typeface="Arial" charset="0"/>
              </a:rPr>
              <a:t>Diabetes is serious as you can see here. A</a:t>
            </a:r>
            <a:r>
              <a:rPr lang="en-US" smtClean="0">
                <a:latin typeface="Arial" charset="0"/>
                <a:cs typeface="Arial" charset="0"/>
              </a:rPr>
              <a:t>dults with diabetes have heart disease death rates about two to four times higher than those for adults without diabetes.</a:t>
            </a:r>
            <a:r>
              <a:rPr lang="en-US" altLang="en-US" smtClean="0">
                <a:latin typeface="Arial" charset="0"/>
              </a:rPr>
              <a:t> In fact, from two-thirds to three-quarters of people with diabetes die of some form of cardiovascular disease.</a:t>
            </a:r>
          </a:p>
          <a:p>
            <a:endParaRPr lang="en-US" altLang="en-US" smtClean="0">
              <a:latin typeface="Arial" charset="0"/>
            </a:endParaRPr>
          </a:p>
          <a:p>
            <a:r>
              <a:rPr lang="en-US" smtClean="0">
                <a:latin typeface="Arial" charset="0"/>
                <a:cs typeface="Arial" charset="0"/>
              </a:rPr>
              <a:t> If you’re middle-aged or older, physically inactive and overweight, you’re more likely to develop diabetes.</a:t>
            </a:r>
            <a:endParaRPr lang="en-US" smtClean="0">
              <a:latin typeface="Arial" charset="0"/>
              <a:cs typeface="Times New Roman" charset="0"/>
            </a:endParaRPr>
          </a:p>
          <a:p>
            <a:endParaRPr lang="en-US" altLang="en-US" smtClean="0">
              <a:latin typeface="Arial" charset="0"/>
            </a:endParaRPr>
          </a:p>
        </p:txBody>
      </p:sp>
    </p:spTree>
    <p:extLst>
      <p:ext uri="{BB962C8B-B14F-4D97-AF65-F5344CB8AC3E}">
        <p14:creationId xmlns:p14="http://schemas.microsoft.com/office/powerpoint/2010/main" val="1782032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FC1FB53-3F2B-4D2B-8DFB-BBF2D4BBDD5E}" type="slidenum">
              <a:rPr lang="en-US" altLang="en-US"/>
              <a:pPr/>
              <a:t>34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altLang="en-US" smtClean="0">
                <a:latin typeface="Arial" charset="0"/>
                <a:cs typeface="Arial" charset="0"/>
              </a:rPr>
              <a:t>Smoking is the single most preventable cause of death in the United States today.  About 440,000 Americans die every year from smoking-related illnesses.  About 35,000 are nonsmokers killed by coronary heart disease from breathing environmental tobacco smoke.</a:t>
            </a:r>
          </a:p>
          <a:p>
            <a:endParaRPr lang="en-US" altLang="en-US" smtClean="0">
              <a:latin typeface="Arial" charset="0"/>
              <a:cs typeface="Arial" charset="0"/>
            </a:endParaRPr>
          </a:p>
          <a:p>
            <a:r>
              <a:rPr lang="en-US" altLang="en-US" smtClean="0">
                <a:latin typeface="Arial" charset="0"/>
                <a:cs typeface="Arial" charset="0"/>
              </a:rPr>
              <a:t>Tobacco smoke is a risk factor for heart disease and stroke because it causes plaque to build up in blood vessels and may trigger blood clotting.  In 2001, 21 percent of American females age 18 and older smoked.  That’s 22.6 million American women.  </a:t>
            </a:r>
            <a:endParaRPr lang="en-US" altLang="en-US" b="1" i="1" u="sng" smtClean="0">
              <a:latin typeface="Arial" charset="0"/>
              <a:cs typeface="Arial" charset="0"/>
            </a:endParaRPr>
          </a:p>
        </p:txBody>
      </p:sp>
    </p:spTree>
    <p:extLst>
      <p:ext uri="{BB962C8B-B14F-4D97-AF65-F5344CB8AC3E}">
        <p14:creationId xmlns:p14="http://schemas.microsoft.com/office/powerpoint/2010/main" val="302019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CC004FD-A596-4E03-8A11-B16AD856D94C}" type="slidenum">
              <a:rPr lang="en-US" altLang="en-US"/>
              <a:pPr/>
              <a:t>36</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altLang="en-US" dirty="0" smtClean="0">
                <a:latin typeface="Arial" charset="0"/>
                <a:cs typeface="Arial" charset="0"/>
              </a:rPr>
              <a:t>Obviously, the best thing to do is never to start smoking and to avoid other people’s tobacco smoke.  If you smoke, you need to summon the strength to quit. It won’t be easy, but you can do it, because millions of other people just like you have done it.  </a:t>
            </a:r>
          </a:p>
          <a:p>
            <a:endParaRPr lang="en-US" altLang="en-US" dirty="0" smtClean="0">
              <a:latin typeface="Arial" charset="0"/>
              <a:cs typeface="Arial" charset="0"/>
            </a:endParaRPr>
          </a:p>
          <a:p>
            <a:r>
              <a:rPr lang="en-US" altLang="en-US" dirty="0" smtClean="0">
                <a:latin typeface="Arial" charset="0"/>
                <a:cs typeface="Arial" charset="0"/>
              </a:rPr>
              <a:t>The good news is that when you stop smoking — no matter how long or how much you’ve smoked — your risk of heart disease and stroke starts to drop.  In time, your risk will be about the same as if you’d never smoked.  You’ll also feel better, smell better and find that foods taste better.</a:t>
            </a:r>
            <a:endParaRPr lang="en-US" altLang="en-US" dirty="0" smtClean="0">
              <a:latin typeface="Arial" charset="0"/>
              <a:cs typeface="Times New Roman" charset="0"/>
            </a:endParaRPr>
          </a:p>
          <a:p>
            <a:endParaRPr lang="en-US" altLang="en-US" dirty="0" smtClean="0"/>
          </a:p>
        </p:txBody>
      </p:sp>
    </p:spTree>
    <p:extLst>
      <p:ext uri="{BB962C8B-B14F-4D97-AF65-F5344CB8AC3E}">
        <p14:creationId xmlns:p14="http://schemas.microsoft.com/office/powerpoint/2010/main" val="149676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850EA53-2BF9-4507-8D49-98CAAABDACC4}" type="slidenum">
              <a:rPr lang="en-US" altLang="en-US"/>
              <a:pPr/>
              <a:t>38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altLang="en-US" smtClean="0">
                <a:latin typeface="Arial" charset="0"/>
                <a:cs typeface="Times New Roman" charset="0"/>
              </a:rPr>
              <a:t>High blood pressure is often called the “silent killer” because usually it has no symptoms.  In 2001, 32 percent of American females had high blood pressure.  </a:t>
            </a:r>
          </a:p>
          <a:p>
            <a:endParaRPr lang="en-US" altLang="en-US" b="1" i="1" u="sng" smtClean="0">
              <a:latin typeface="Arial" charset="0"/>
              <a:cs typeface="Times New Roman" charset="0"/>
            </a:endParaRPr>
          </a:p>
          <a:p>
            <a:r>
              <a:rPr lang="en-US" altLang="en-US" smtClean="0">
                <a:latin typeface="Arial" charset="0"/>
                <a:cs typeface="Arial" charset="0"/>
              </a:rPr>
              <a:t>High blood pressure forces your heart to work harder than normal. That makes it and your arteries more likely to be injured — which raises your risk for heart attack and stroke.</a:t>
            </a:r>
            <a:endParaRPr lang="en-US" altLang="en-US" smtClean="0">
              <a:latin typeface="Arial" charset="0"/>
              <a:cs typeface="Times New Roman" charset="0"/>
            </a:endParaRPr>
          </a:p>
          <a:p>
            <a:r>
              <a:rPr lang="en-US" altLang="en-US" smtClean="0">
                <a:latin typeface="Arial" charset="0"/>
                <a:cs typeface="Times New Roman" charset="0"/>
              </a:rPr>
              <a:t> </a:t>
            </a:r>
          </a:p>
          <a:p>
            <a:r>
              <a:rPr lang="en-US" altLang="en-US" smtClean="0">
                <a:latin typeface="Arial" charset="0"/>
                <a:cs typeface="Times New Roman" charset="0"/>
              </a:rPr>
              <a:t>Chances of high blood pressure increase if you have a family history of high blood pressure, are 20 pounds or more over a healthy weight, or have reached the age of menopause.</a:t>
            </a:r>
          </a:p>
          <a:p>
            <a:r>
              <a:rPr lang="en-US" altLang="en-US" smtClean="0">
                <a:latin typeface="Arial" charset="0"/>
                <a:cs typeface="Arial" charset="0"/>
              </a:rPr>
              <a:t> </a:t>
            </a:r>
            <a:endParaRPr lang="en-US" altLang="en-US" smtClean="0">
              <a:latin typeface="Arial" charset="0"/>
              <a:cs typeface="Times New Roman" charset="0"/>
            </a:endParaRPr>
          </a:p>
          <a:p>
            <a:r>
              <a:rPr lang="en-US" altLang="en-US" smtClean="0">
                <a:latin typeface="Arial" charset="0"/>
                <a:cs typeface="Arial" charset="0"/>
              </a:rPr>
              <a:t>The only way to know if your blood pressure is high is to have it measured at least every two years.  </a:t>
            </a:r>
            <a:endParaRPr lang="en-US" altLang="en-US" smtClean="0"/>
          </a:p>
        </p:txBody>
      </p:sp>
    </p:spTree>
    <p:extLst>
      <p:ext uri="{BB962C8B-B14F-4D97-AF65-F5344CB8AC3E}">
        <p14:creationId xmlns:p14="http://schemas.microsoft.com/office/powerpoint/2010/main" val="417063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C196905-0857-4246-9FAB-8D0E7F348A94}" type="slidenum">
              <a:rPr lang="en-US" altLang="en-US"/>
              <a:pPr/>
              <a:t>39</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altLang="en-US" smtClean="0">
                <a:latin typeface="Arial" charset="0"/>
                <a:cs typeface="Times New Roman" charset="0"/>
              </a:rPr>
              <a:t>Regular, moderate-to-vigorous exercise improves cardiovascular fitness and helps reduce your risk of heart disease and stroke.  The American Heart Association recommends at least 30 minutes of physical activity on most or all days of the week.</a:t>
            </a:r>
            <a:r>
              <a:rPr lang="en-US" altLang="en-US" smtClean="0"/>
              <a:t> </a:t>
            </a:r>
          </a:p>
        </p:txBody>
      </p:sp>
    </p:spTree>
    <p:extLst>
      <p:ext uri="{BB962C8B-B14F-4D97-AF65-F5344CB8AC3E}">
        <p14:creationId xmlns:p14="http://schemas.microsoft.com/office/powerpoint/2010/main" val="359346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C5635C3-AD2E-4530-8AD9-C0720EC83108}" type="slidenum">
              <a:rPr lang="en-US" altLang="en-US"/>
              <a:pPr/>
              <a:t>40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latin typeface="Arial" charset="0"/>
                <a:cs typeface="Arial" charset="0"/>
              </a:rPr>
              <a:t>Each year an estimated 300,000 U.S. adults die of causes related to obesity.</a:t>
            </a:r>
          </a:p>
          <a:p>
            <a:endParaRPr lang="en-US" smtClean="0">
              <a:latin typeface="Arial" charset="0"/>
              <a:cs typeface="Times New Roman" charset="0"/>
            </a:endParaRPr>
          </a:p>
          <a:p>
            <a:r>
              <a:rPr lang="en-US" altLang="en-US" smtClean="0">
                <a:latin typeface="Arial" charset="0"/>
                <a:cs typeface="Arial" charset="0"/>
              </a:rPr>
              <a:t>If you have too much body fat — especially if a lot of it is in your waist area — you’re at higher risk for heart disease even if you don’t have other risk factors.  In 2001, 62 percent of American females were overweight or obese.  </a:t>
            </a:r>
            <a:endParaRPr lang="en-US" altLang="en-US" smtClean="0">
              <a:latin typeface="Arial" charset="0"/>
              <a:cs typeface="Times New Roman" charset="0"/>
            </a:endParaRPr>
          </a:p>
          <a:p>
            <a:r>
              <a:rPr lang="en-US" altLang="en-US" smtClean="0">
                <a:latin typeface="Arial" charset="0"/>
                <a:cs typeface="Times New Roman" charset="0"/>
              </a:rPr>
              <a:t> </a:t>
            </a:r>
          </a:p>
          <a:p>
            <a:endParaRPr lang="en-US" altLang="en-US" smtClean="0">
              <a:latin typeface="Arial" charset="0"/>
            </a:endParaRPr>
          </a:p>
        </p:txBody>
      </p:sp>
    </p:spTree>
    <p:extLst>
      <p:ext uri="{BB962C8B-B14F-4D97-AF65-F5344CB8AC3E}">
        <p14:creationId xmlns:p14="http://schemas.microsoft.com/office/powerpoint/2010/main" val="219184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findings force clinicians to approach coronary artery disease from a different perspective based on the sex of the patient.</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41</a:t>
            </a:fld>
            <a:endParaRPr lang="en-US"/>
          </a:p>
        </p:txBody>
      </p:sp>
    </p:spTree>
    <p:extLst>
      <p:ext uri="{BB962C8B-B14F-4D97-AF65-F5344CB8AC3E}">
        <p14:creationId xmlns:p14="http://schemas.microsoft.com/office/powerpoint/2010/main" val="2712892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“Typical” angina refers to symptoms commonly experienced during myocardial ischemia: squeezing chest pain, chest heaviness, radiation of pain to the left arm, and diaphoresis. Since acute myocardial ischemia was initially described in men, these symptoms were assigned to women. While these symptoms are very common in women, NHLBI conference declared that 65% of women with CAD did not have typical angina. “Atypical” symptoms may be present without chest discomfort. Of the symptoms noted on this slide, only throat and jaw pain occurred much more commonly in women than men.</a:t>
            </a:r>
          </a:p>
          <a:p>
            <a:r>
              <a:rPr lang="en-US" baseline="0" dirty="0" smtClean="0"/>
              <a:t>The variance of these symptoms from expected contributes to the </a:t>
            </a:r>
            <a:r>
              <a:rPr lang="en-US" baseline="0" dirty="0" err="1" smtClean="0"/>
              <a:t>underdiagnosis</a:t>
            </a:r>
            <a:r>
              <a:rPr lang="en-US" baseline="0" dirty="0" smtClean="0"/>
              <a:t> or misdiagnosis in women.</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43</a:t>
            </a:fld>
            <a:endParaRPr lang="en-US"/>
          </a:p>
        </p:txBody>
      </p:sp>
    </p:spTree>
    <p:extLst>
      <p:ext uri="{BB962C8B-B14F-4D97-AF65-F5344CB8AC3E}">
        <p14:creationId xmlns:p14="http://schemas.microsoft.com/office/powerpoint/2010/main" val="35656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A48FBEE-7B25-42C6-856B-16A709B3A49D}" type="slidenum">
              <a:rPr lang="en-US" altLang="en-US"/>
              <a:pPr/>
              <a:t>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ltLang="en-US" smtClean="0">
                <a:latin typeface="Helvetica" pitchFamily="34" charset="0"/>
                <a:cs typeface="Times New Roman" charset="0"/>
              </a:rPr>
              <a:t>Go Red For Women is the American Heart Association’s campaign to help raise women’s awareness of their risk for heart disease and stroke.  The initiative encourages women to take charge of their heart health by making it a top priority so</a:t>
            </a:r>
            <a:r>
              <a:rPr lang="en-US" altLang="en-US" smtClean="0">
                <a:latin typeface="Arial" charset="0"/>
                <a:cs typeface="Arial" charset="0"/>
              </a:rPr>
              <a:t> they can live longer, healthier lives.</a:t>
            </a:r>
            <a:endParaRPr lang="en-US" altLang="en-US" smtClean="0">
              <a:latin typeface="Helvetica" pitchFamily="34" charset="0"/>
              <a:cs typeface="Times New Roman" charset="0"/>
            </a:endParaRPr>
          </a:p>
          <a:p>
            <a:endParaRPr lang="en-US" altLang="en-US" smtClean="0"/>
          </a:p>
        </p:txBody>
      </p:sp>
    </p:spTree>
    <p:extLst>
      <p:ext uri="{BB962C8B-B14F-4D97-AF65-F5344CB8AC3E}">
        <p14:creationId xmlns:p14="http://schemas.microsoft.com/office/powerpoint/2010/main" val="87625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reasons for sex differences in the symptoms of myocardial ischemia remain a mystery. It is believed that the anatomic</a:t>
            </a:r>
            <a:r>
              <a:rPr lang="en-US" baseline="0" dirty="0" smtClean="0"/>
              <a:t> differences between the sexes in the placement of parasympathetic nerves may reveal insight. The literature suggests that there is no sex difference in coronary artery dominance (</a:t>
            </a:r>
            <a:r>
              <a:rPr lang="en-US" baseline="0" dirty="0" err="1" smtClean="0"/>
              <a:t>Gawlikowska-Sroka</a:t>
            </a:r>
            <a:r>
              <a:rPr lang="en-US" baseline="0" dirty="0" smtClean="0"/>
              <a:t>. Analysis of the influence of heart size and gender on coronary circulation type. Folia </a:t>
            </a:r>
            <a:r>
              <a:rPr lang="en-US" baseline="0" dirty="0" err="1" smtClean="0"/>
              <a:t>Morphol</a:t>
            </a:r>
            <a:r>
              <a:rPr lang="en-US" baseline="0" dirty="0" smtClean="0"/>
              <a:t>. </a:t>
            </a:r>
            <a:r>
              <a:rPr lang="en-US" baseline="0" dirty="0" err="1" smtClean="0"/>
              <a:t>Vol</a:t>
            </a:r>
            <a:r>
              <a:rPr lang="en-US" baseline="0" dirty="0" smtClean="0"/>
              <a:t> 69, No. 1, pp.35-41.)</a:t>
            </a:r>
          </a:p>
          <a:p>
            <a:r>
              <a:rPr lang="en-US" baseline="0" dirty="0" smtClean="0"/>
              <a:t>Hypotheses: right </a:t>
            </a:r>
            <a:r>
              <a:rPr lang="en-US" baseline="0" dirty="0" err="1" smtClean="0"/>
              <a:t>dom</a:t>
            </a:r>
            <a:r>
              <a:rPr lang="en-US" baseline="0" dirty="0" smtClean="0"/>
              <a:t> in women- small study</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44</a:t>
            </a:fld>
            <a:endParaRPr lang="en-US"/>
          </a:p>
        </p:txBody>
      </p:sp>
    </p:spTree>
    <p:extLst>
      <p:ext uri="{BB962C8B-B14F-4D97-AF65-F5344CB8AC3E}">
        <p14:creationId xmlns:p14="http://schemas.microsoft.com/office/powerpoint/2010/main" val="4206441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Decode study has shown that diabetes and hypertension have a greater importance of determining</a:t>
            </a:r>
            <a:r>
              <a:rPr lang="en-US" baseline="0" dirty="0" smtClean="0"/>
              <a:t> the cardiovascular risk in women than in men as the association of the two risk factors doubles the attributable risk for CVD in women compared to men.”</a:t>
            </a:r>
          </a:p>
          <a:p>
            <a:r>
              <a:rPr lang="en-US" baseline="0" dirty="0" err="1" smtClean="0"/>
              <a:t>Hu</a:t>
            </a:r>
            <a:r>
              <a:rPr lang="en-US" baseline="0" dirty="0" smtClean="0"/>
              <a:t>, G. Plasma insulin and cardiovascular mortality in non-diabetic European men and women: a meta-analysis of data from eleven prospective studies. </a:t>
            </a:r>
            <a:r>
              <a:rPr lang="en-US" baseline="0" dirty="0" err="1" smtClean="0"/>
              <a:t>Diabetologia</a:t>
            </a:r>
            <a:r>
              <a:rPr lang="en-US" baseline="0" dirty="0" smtClean="0"/>
              <a:t> (2004) 47: 1245-1256. (The above sentence is from Lombardi, M. Gender-specific aspects of treatment of cardiovascular risk factors in primary and secondary prevention. Fundamental &amp; Clinical Pharmacology 24 (2010):699-705.</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45</a:t>
            </a:fld>
            <a:endParaRPr lang="en-US"/>
          </a:p>
        </p:txBody>
      </p:sp>
    </p:spTree>
    <p:extLst>
      <p:ext uri="{BB962C8B-B14F-4D97-AF65-F5344CB8AC3E}">
        <p14:creationId xmlns:p14="http://schemas.microsoft.com/office/powerpoint/2010/main" val="1064689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baseline="0" dirty="0" smtClean="0"/>
              <a:t>Develop graphic  </a:t>
            </a:r>
            <a:r>
              <a:rPr lang="en-US" u="none" baseline="0" dirty="0" smtClean="0"/>
              <a:t>Vasomotor</a:t>
            </a:r>
            <a:r>
              <a:rPr lang="en-US" u="sng" baseline="0" dirty="0" smtClean="0"/>
              <a:t> </a:t>
            </a:r>
            <a:r>
              <a:rPr lang="en-US" baseline="0" dirty="0" smtClean="0"/>
              <a:t>symptoms, or hot flashes, experienced during and after the menopause transition have been associated with more aggressive atherosclerosis. Fraser’s data shows that women who experience hypertensive events during pregnancy experience a relative risk of     for cardiovascular events compared to women without hypertensive events. Levy states post-</a:t>
            </a:r>
            <a:r>
              <a:rPr lang="en-US" baseline="0" dirty="0" err="1" smtClean="0"/>
              <a:t>menopausally</a:t>
            </a:r>
            <a:r>
              <a:rPr lang="en-US" baseline="0" dirty="0" smtClean="0"/>
              <a:t> sustained hypertension is frequently </a:t>
            </a:r>
            <a:r>
              <a:rPr lang="en-US" baseline="0" dirty="0" err="1" smtClean="0"/>
              <a:t>preceeded</a:t>
            </a:r>
            <a:r>
              <a:rPr lang="en-US" baseline="0" dirty="0" smtClean="0"/>
              <a:t> by hypertension, </a:t>
            </a:r>
            <a:r>
              <a:rPr lang="en-US" baseline="0" dirty="0" err="1" smtClean="0"/>
              <a:t>eclampsia</a:t>
            </a:r>
            <a:r>
              <a:rPr lang="en-US" baseline="0" dirty="0" smtClean="0"/>
              <a:t>, or preeclampsia during pregnancy (JAMA 275, 1557- 1562 (1996) that Women who experience hyperglycemic events during pregnancy experience a relative risk of     for future cardiovascular events compared to women without hyperglycemic events during pregnancy. These findings introduce a novel topic for preventative counseling to women regarding cardiovascular risks: </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46</a:t>
            </a:fld>
            <a:endParaRPr lang="en-US"/>
          </a:p>
        </p:txBody>
      </p:sp>
    </p:spTree>
    <p:extLst>
      <p:ext uri="{BB962C8B-B14F-4D97-AF65-F5344CB8AC3E}">
        <p14:creationId xmlns:p14="http://schemas.microsoft.com/office/powerpoint/2010/main" val="3834275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Endocrine meeting 2012 </a:t>
            </a:r>
            <a:r>
              <a:rPr lang="en-US" dirty="0" err="1" smtClean="0"/>
              <a:t>sz</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47</a:t>
            </a:fld>
            <a:endParaRPr lang="en-US"/>
          </a:p>
        </p:txBody>
      </p:sp>
    </p:spTree>
    <p:extLst>
      <p:ext uri="{BB962C8B-B14F-4D97-AF65-F5344CB8AC3E}">
        <p14:creationId xmlns:p14="http://schemas.microsoft.com/office/powerpoint/2010/main" val="426838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sng" dirty="0" smtClean="0"/>
              <a:t>Need graphic </a:t>
            </a:r>
            <a:r>
              <a:rPr lang="en-US" dirty="0" smtClean="0"/>
              <a:t>Outward</a:t>
            </a:r>
            <a:r>
              <a:rPr lang="en-US" baseline="0" dirty="0" smtClean="0"/>
              <a:t> remodeling describes plaque which expands the outer diameter of the vessel, rather than decreasing the lumen diameter.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Testing endothelial dysfunction is best done by invasive coronary reactivity testing for measurement of both endothelial- and </a:t>
            </a:r>
            <a:r>
              <a:rPr lang="en-US" baseline="0" dirty="0" err="1" smtClean="0"/>
              <a:t>nonendothelial</a:t>
            </a:r>
            <a:r>
              <a:rPr lang="en-US" baseline="0" dirty="0" smtClean="0"/>
              <a:t> dependent reactivity, according to Dr. </a:t>
            </a:r>
            <a:r>
              <a:rPr lang="en-US" baseline="0" dirty="0" err="1" smtClean="0"/>
              <a:t>Bairey</a:t>
            </a:r>
            <a:r>
              <a:rPr lang="en-US" baseline="0" dirty="0" smtClean="0"/>
              <a:t> </a:t>
            </a:r>
            <a:r>
              <a:rPr lang="en-US" baseline="0" dirty="0" err="1" smtClean="0"/>
              <a:t>Merz</a:t>
            </a:r>
            <a:r>
              <a:rPr lang="en-US" baseline="0" dirty="0" smtClean="0"/>
              <a:t> in Women and Ischemic Heart Disease. JACC: Cardiovascular Imaging </a:t>
            </a:r>
            <a:r>
              <a:rPr lang="en-US" baseline="0" dirty="0" err="1" smtClean="0"/>
              <a:t>Vol</a:t>
            </a:r>
            <a:r>
              <a:rPr lang="en-US" baseline="0" dirty="0" smtClean="0"/>
              <a:t> 4, No. 1, 2011.</a:t>
            </a:r>
          </a:p>
          <a:p>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48</a:t>
            </a:fld>
            <a:endParaRPr lang="en-US"/>
          </a:p>
        </p:txBody>
      </p:sp>
    </p:spTree>
    <p:extLst>
      <p:ext uri="{BB962C8B-B14F-4D97-AF65-F5344CB8AC3E}">
        <p14:creationId xmlns:p14="http://schemas.microsoft.com/office/powerpoint/2010/main" val="1315730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987708BB-E486-4D47-8B14-C3715C1F2278}" type="slidenum">
              <a:rPr lang="en-US">
                <a:latin typeface="Arial" charset="0"/>
              </a:rPr>
              <a:pPr/>
              <a:t>50</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3488738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69740E3A-F406-49B7-8E51-01111DE1C6C4}" type="slidenum">
              <a:rPr lang="en-US">
                <a:latin typeface="Arial" charset="0"/>
              </a:rPr>
              <a:pPr/>
              <a:t>51</a:t>
            </a:fld>
            <a:endParaRPr 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2948510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42F47056-1928-4451-8215-5A61588F3E27}" type="slidenum">
              <a:rPr lang="en-US">
                <a:latin typeface="Arial" charset="0"/>
              </a:rPr>
              <a:pPr/>
              <a:t>52</a:t>
            </a:fld>
            <a:endParaRPr lang="en-US">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2303433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58F854FB-CCB7-409A-969D-5B0C0668DEEA}" type="slidenum">
              <a:rPr lang="en-US">
                <a:latin typeface="Arial" charset="0"/>
              </a:rPr>
              <a:pPr/>
              <a:t>53</a:t>
            </a:fld>
            <a:endParaRPr lang="en-US">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1893448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Women presented twice as frequently with open</a:t>
            </a:r>
            <a:r>
              <a:rPr lang="en-US" baseline="0" dirty="0" smtClean="0"/>
              <a:t> coronary arteries than men when experiencing myocardial infarctions or unstable angina.</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CT angiogram- less revealing for younger women without obstructive lesions. CTA was</a:t>
            </a:r>
            <a:r>
              <a:rPr lang="en-US" baseline="0" dirty="0" smtClean="0"/>
              <a:t> a strong predictor of cardiovascular events in female patients aged &gt;60 years. In contrast, however, CTA provided limited prognostic value in females younger than 60 years (</a:t>
            </a:r>
            <a:r>
              <a:rPr lang="en-US" baseline="0" dirty="0" err="1" smtClean="0"/>
              <a:t>Yiu,K</a:t>
            </a:r>
            <a:r>
              <a:rPr lang="en-US" baseline="0" dirty="0" smtClean="0"/>
              <a:t>. Age- and gender-specific differences in the prognostic value of CT coronary angiography. Heart 2012;98:232-237.) </a:t>
            </a:r>
            <a:r>
              <a:rPr lang="en-US" u="sng" baseline="0" dirty="0" smtClean="0"/>
              <a:t>Insert figure 4</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54</a:t>
            </a:fld>
            <a:endParaRPr lang="en-US"/>
          </a:p>
        </p:txBody>
      </p:sp>
    </p:spTree>
    <p:extLst>
      <p:ext uri="{BB962C8B-B14F-4D97-AF65-F5344CB8AC3E}">
        <p14:creationId xmlns:p14="http://schemas.microsoft.com/office/powerpoint/2010/main" val="326117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379AFC9-41A5-424A-AD74-7D15EB61B38E}" type="slidenum">
              <a:rPr lang="en-US" altLang="en-US"/>
              <a:pPr/>
              <a:t>4</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altLang="en-US" smtClean="0">
                <a:latin typeface="Arial" charset="0"/>
                <a:cs typeface="Arial" charset="0"/>
              </a:rPr>
              <a:t>We’re here today to talk about a very important issue — women and heart disease.  To be more medically precise, we should say “women and cardiovascular disease.” Cardiovascular diseases are heart and blood vessel diseases — in other words, diseases that affect the circulatory system.</a:t>
            </a:r>
            <a:endParaRPr lang="en-US" altLang="en-US" smtClean="0">
              <a:latin typeface="Helvetica" pitchFamily="34" charset="0"/>
              <a:cs typeface="Times New Roman" charset="0"/>
            </a:endParaRPr>
          </a:p>
          <a:p>
            <a:endParaRPr lang="en-US" altLang="en-US" smtClean="0"/>
          </a:p>
        </p:txBody>
      </p:sp>
    </p:spTree>
    <p:extLst>
      <p:ext uri="{BB962C8B-B14F-4D97-AF65-F5344CB8AC3E}">
        <p14:creationId xmlns:p14="http://schemas.microsoft.com/office/powerpoint/2010/main" val="243706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Animation of evolution of continuous</a:t>
            </a:r>
            <a:r>
              <a:rPr lang="en-US" u="sng" baseline="0" dirty="0" smtClean="0"/>
              <a:t> endothelial plaque to peaks and valleys</a:t>
            </a:r>
            <a:endParaRPr lang="en-US" u="sng"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55</a:t>
            </a:fld>
            <a:endParaRPr lang="en-US"/>
          </a:p>
        </p:txBody>
      </p:sp>
    </p:spTree>
    <p:extLst>
      <p:ext uri="{BB962C8B-B14F-4D97-AF65-F5344CB8AC3E}">
        <p14:creationId xmlns:p14="http://schemas.microsoft.com/office/powerpoint/2010/main" val="2954606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a:t>
            </a:r>
            <a:r>
              <a:rPr lang="en-US" dirty="0" err="1" smtClean="0"/>
              <a:t>Arang</a:t>
            </a:r>
            <a:r>
              <a:rPr lang="en-US" dirty="0" smtClean="0"/>
              <a:t> </a:t>
            </a:r>
            <a:r>
              <a:rPr lang="en-US" dirty="0" err="1" smtClean="0"/>
              <a:t>Samim</a:t>
            </a:r>
            <a:r>
              <a:rPr lang="en-US" baseline="0" dirty="0" smtClean="0"/>
              <a:t> summarizes the triad of </a:t>
            </a:r>
            <a:r>
              <a:rPr lang="en-US" baseline="0" dirty="0" err="1" smtClean="0"/>
              <a:t>microvascular</a:t>
            </a:r>
            <a:r>
              <a:rPr lang="en-US" baseline="0" dirty="0" smtClean="0"/>
              <a:t> dysfunction, which is experienced more often in women: angina with normal stress testing and clean coronary arteries on </a:t>
            </a:r>
            <a:r>
              <a:rPr lang="en-US" baseline="0" dirty="0" err="1" smtClean="0"/>
              <a:t>percutaneous</a:t>
            </a:r>
            <a:r>
              <a:rPr lang="en-US" baseline="0" dirty="0" smtClean="0"/>
              <a:t> coronary angiography.</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56</a:t>
            </a:fld>
            <a:endParaRPr lang="en-US"/>
          </a:p>
        </p:txBody>
      </p:sp>
    </p:spTree>
    <p:extLst>
      <p:ext uri="{BB962C8B-B14F-4D97-AF65-F5344CB8AC3E}">
        <p14:creationId xmlns:p14="http://schemas.microsoft.com/office/powerpoint/2010/main" val="346955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Endothelial dysfunction refers to the inability of the endothelium</a:t>
            </a:r>
            <a:r>
              <a:rPr lang="en-US" baseline="0" dirty="0" smtClean="0"/>
              <a:t> to produce nitric oxide resulting in poor vascular relaxation. Research to definitively link vascular dysfunction and ischemia symptoms are underway.</a:t>
            </a:r>
          </a:p>
          <a:p>
            <a:r>
              <a:rPr lang="en-US" baseline="0" dirty="0" smtClean="0"/>
              <a:t>Picture male </a:t>
            </a:r>
            <a:r>
              <a:rPr lang="en-US" baseline="0" dirty="0" err="1" smtClean="0"/>
              <a:t>vs</a:t>
            </a:r>
            <a:r>
              <a:rPr lang="en-US" baseline="0" dirty="0" smtClean="0"/>
              <a:t> female coronary arteries</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57</a:t>
            </a:fld>
            <a:endParaRPr lang="en-US"/>
          </a:p>
        </p:txBody>
      </p:sp>
    </p:spTree>
    <p:extLst>
      <p:ext uri="{BB962C8B-B14F-4D97-AF65-F5344CB8AC3E}">
        <p14:creationId xmlns:p14="http://schemas.microsoft.com/office/powerpoint/2010/main" val="710931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Insert figure: Sex differences in atherosclerotic plaque disruption. Circulation 1998:97:2110-2116. Kruk, M. in Am J Cardiology 2007:100:185-189 showed by intravascular </a:t>
            </a:r>
            <a:r>
              <a:rPr lang="en-US" baseline="0" smtClean="0"/>
              <a:t>ultrasound that </a:t>
            </a:r>
            <a:r>
              <a:rPr lang="en-US" baseline="0" dirty="0" smtClean="0"/>
              <a:t>occluding lesions in women revealed more thrombus at </a:t>
            </a:r>
            <a:r>
              <a:rPr lang="en-US" baseline="0" smtClean="0"/>
              <a:t>plaque rupture.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58</a:t>
            </a:fld>
            <a:endParaRPr lang="en-US"/>
          </a:p>
        </p:txBody>
      </p:sp>
    </p:spTree>
    <p:extLst>
      <p:ext uri="{BB962C8B-B14F-4D97-AF65-F5344CB8AC3E}">
        <p14:creationId xmlns:p14="http://schemas.microsoft.com/office/powerpoint/2010/main" val="23312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TACTICS TIMI-18</a:t>
            </a:r>
          </a:p>
          <a:p>
            <a:r>
              <a:rPr lang="en-US" dirty="0" smtClean="0"/>
              <a:t>Women</a:t>
            </a:r>
            <a:r>
              <a:rPr lang="en-US" baseline="0" dirty="0" smtClean="0"/>
              <a:t> showed markers indicating inflammation and heart failure, where men showed markers indicating plaque rupture</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59</a:t>
            </a:fld>
            <a:endParaRPr lang="en-US"/>
          </a:p>
        </p:txBody>
      </p:sp>
    </p:spTree>
    <p:extLst>
      <p:ext uri="{BB962C8B-B14F-4D97-AF65-F5344CB8AC3E}">
        <p14:creationId xmlns:p14="http://schemas.microsoft.com/office/powerpoint/2010/main" val="366540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Procedural</a:t>
            </a:r>
            <a:r>
              <a:rPr lang="en-US" baseline="0" dirty="0" smtClean="0"/>
              <a:t> success in </a:t>
            </a:r>
            <a:r>
              <a:rPr lang="en-US" baseline="0" dirty="0" err="1" smtClean="0"/>
              <a:t>percutaneous</a:t>
            </a:r>
            <a:r>
              <a:rPr lang="en-US" baseline="0" dirty="0" smtClean="0"/>
              <a:t> coronary intervention is similar in men and women, although women tend to experience more bleeding complications. Women tended to have better quality of life scores after </a:t>
            </a:r>
            <a:r>
              <a:rPr lang="en-US" baseline="0" dirty="0" err="1" smtClean="0"/>
              <a:t>fibrinolysis</a:t>
            </a:r>
            <a:r>
              <a:rPr lang="en-US" baseline="0" dirty="0" smtClean="0"/>
              <a:t>, and men tended to have better quality of life scores after PCI.</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60</a:t>
            </a:fld>
            <a:endParaRPr lang="en-US"/>
          </a:p>
        </p:txBody>
      </p:sp>
    </p:spTree>
    <p:extLst>
      <p:ext uri="{BB962C8B-B14F-4D97-AF65-F5344CB8AC3E}">
        <p14:creationId xmlns:p14="http://schemas.microsoft.com/office/powerpoint/2010/main" val="3758906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Women</a:t>
            </a:r>
            <a:r>
              <a:rPr lang="en-US" baseline="0" dirty="0" smtClean="0"/>
              <a:t> are more likely to suffer inpatient complications of mechanical complications, pulmonary edema, and </a:t>
            </a:r>
            <a:r>
              <a:rPr lang="en-US" baseline="0" dirty="0" err="1" smtClean="0"/>
              <a:t>cardiogenic</a:t>
            </a:r>
            <a:r>
              <a:rPr lang="en-US" baseline="0" dirty="0" smtClean="0"/>
              <a:t> shock. Women commonly carry more </a:t>
            </a:r>
            <a:r>
              <a:rPr lang="en-US" baseline="0" dirty="0" err="1" smtClean="0"/>
              <a:t>comorbid</a:t>
            </a:r>
            <a:r>
              <a:rPr lang="en-US" baseline="0" dirty="0" smtClean="0"/>
              <a:t> conditions, receive fewer revascularization procedures, and less frequent use of secondary prevention therapies. </a:t>
            </a:r>
            <a:r>
              <a:rPr lang="en-US" dirty="0" smtClean="0"/>
              <a:t>Young</a:t>
            </a:r>
            <a:r>
              <a:rPr lang="en-US" baseline="0" dirty="0" smtClean="0"/>
              <a:t> women suffer the greatest mortality after an MI than age-matched men.</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61</a:t>
            </a:fld>
            <a:endParaRPr lang="en-US"/>
          </a:p>
        </p:txBody>
      </p:sp>
    </p:spTree>
    <p:extLst>
      <p:ext uri="{BB962C8B-B14F-4D97-AF65-F5344CB8AC3E}">
        <p14:creationId xmlns:p14="http://schemas.microsoft.com/office/powerpoint/2010/main" val="531610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presence of at least one positive biomarker separates the two groups.</a:t>
            </a:r>
          </a:p>
          <a:p>
            <a:r>
              <a:rPr lang="en-US" dirty="0" smtClean="0"/>
              <a:t>*Check new guidelines for update</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62</a:t>
            </a:fld>
            <a:endParaRPr lang="en-US"/>
          </a:p>
        </p:txBody>
      </p:sp>
    </p:spTree>
    <p:extLst>
      <p:ext uri="{BB962C8B-B14F-4D97-AF65-F5344CB8AC3E}">
        <p14:creationId xmlns:p14="http://schemas.microsoft.com/office/powerpoint/2010/main" val="2289976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secondary prevention therapies appear to be equally effective in both sexes, female patients are less likely to receive them. </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64</a:t>
            </a:fld>
            <a:endParaRPr lang="en-US"/>
          </a:p>
        </p:txBody>
      </p:sp>
    </p:spTree>
    <p:extLst>
      <p:ext uri="{BB962C8B-B14F-4D97-AF65-F5344CB8AC3E}">
        <p14:creationId xmlns:p14="http://schemas.microsoft.com/office/powerpoint/2010/main" val="2446618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Statins</a:t>
            </a:r>
            <a:r>
              <a:rPr lang="en-US" dirty="0" smtClean="0"/>
              <a:t> improve endothelial function and lower C-reactive</a:t>
            </a:r>
            <a:r>
              <a:rPr lang="en-US" baseline="0" dirty="0" smtClean="0"/>
              <a:t> protein, and ACE- inhibitors improve coronary flow reserve in patients with </a:t>
            </a:r>
            <a:r>
              <a:rPr lang="en-US" baseline="0" dirty="0" err="1" smtClean="0"/>
              <a:t>microvascular</a:t>
            </a:r>
            <a:r>
              <a:rPr lang="en-US" baseline="0" dirty="0" smtClean="0"/>
              <a:t> angina. The non-specific B-blockers, such as </a:t>
            </a:r>
            <a:r>
              <a:rPr lang="en-US" baseline="0" dirty="0" err="1" smtClean="0"/>
              <a:t>carvedilol</a:t>
            </a:r>
            <a:r>
              <a:rPr lang="en-US" baseline="0" dirty="0" smtClean="0"/>
              <a:t> and </a:t>
            </a:r>
            <a:r>
              <a:rPr lang="en-US" baseline="0" dirty="0" err="1" smtClean="0"/>
              <a:t>nebivolol</a:t>
            </a:r>
            <a:r>
              <a:rPr lang="en-US" baseline="0" dirty="0" smtClean="0"/>
              <a:t>, may be preferred due to their beta and alpha blocking activity. </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65</a:t>
            </a:fld>
            <a:endParaRPr lang="en-US"/>
          </a:p>
        </p:txBody>
      </p:sp>
    </p:spTree>
    <p:extLst>
      <p:ext uri="{BB962C8B-B14F-4D97-AF65-F5344CB8AC3E}">
        <p14:creationId xmlns:p14="http://schemas.microsoft.com/office/powerpoint/2010/main" val="12514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5566B8A-6205-4E63-84F8-9FDCAEAAC73F}" type="slidenum">
              <a:rPr lang="en-US" altLang="en-US"/>
              <a:pPr/>
              <a:t>5</a:t>
            </a:fld>
            <a:endParaRPr lang="en-US" altLang="en-US"/>
          </a:p>
        </p:txBody>
      </p:sp>
      <p:sp>
        <p:nvSpPr>
          <p:cNvPr id="36867" name="Rectangle 2"/>
          <p:cNvSpPr>
            <a:spLocks noGrp="1" noRot="1" noChangeAspect="1" noChangeArrowheads="1" noTextEdit="1"/>
          </p:cNvSpPr>
          <p:nvPr>
            <p:ph type="sldImg"/>
          </p:nvPr>
        </p:nvSpPr>
        <p:spPr>
          <a:xfrm>
            <a:off x="1120775" y="665163"/>
            <a:ext cx="4625975" cy="3470275"/>
          </a:xfrm>
          <a:ln/>
        </p:spPr>
      </p:sp>
      <p:sp>
        <p:nvSpPr>
          <p:cNvPr id="36868" name="Rectangle 3"/>
          <p:cNvSpPr>
            <a:spLocks noGrp="1" noChangeArrowheads="1"/>
          </p:cNvSpPr>
          <p:nvPr>
            <p:ph type="body" idx="1"/>
          </p:nvPr>
        </p:nvSpPr>
        <p:spPr>
          <a:noFill/>
          <a:ln/>
        </p:spPr>
        <p:txBody>
          <a:bodyPr/>
          <a:lstStyle/>
          <a:p>
            <a:r>
              <a:rPr lang="en-US" altLang="en-US" smtClean="0">
                <a:latin typeface="Arial" charset="0"/>
                <a:cs typeface="Arial" charset="0"/>
              </a:rPr>
              <a:t>There are lots of cardiovascular diseases.  This shows some you have probably heard of.  </a:t>
            </a:r>
          </a:p>
          <a:p>
            <a:endParaRPr lang="en-US" altLang="en-US" smtClean="0">
              <a:latin typeface="Arial" charset="0"/>
              <a:cs typeface="Arial" charset="0"/>
            </a:endParaRPr>
          </a:p>
          <a:p>
            <a:r>
              <a:rPr lang="en-US" altLang="en-US" smtClean="0">
                <a:latin typeface="Arial" charset="0"/>
                <a:cs typeface="Arial" charset="0"/>
              </a:rPr>
              <a:t>Millions of Americans suffer and die from these diseases.  And if you think only men get these diseases, you’re wrong.  Dead wrong.  </a:t>
            </a:r>
            <a:endParaRPr lang="en-US" altLang="en-US" smtClean="0">
              <a:latin typeface="Helvetica" pitchFamily="34" charset="0"/>
              <a:cs typeface="Times New Roman" charset="0"/>
            </a:endParaRPr>
          </a:p>
          <a:p>
            <a:endParaRPr lang="en-US" altLang="en-US" smtClean="0"/>
          </a:p>
        </p:txBody>
      </p:sp>
    </p:spTree>
    <p:extLst>
      <p:ext uri="{BB962C8B-B14F-4D97-AF65-F5344CB8AC3E}">
        <p14:creationId xmlns:p14="http://schemas.microsoft.com/office/powerpoint/2010/main" val="2110466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Women desired</a:t>
            </a:r>
            <a:r>
              <a:rPr lang="en-US" baseline="0" dirty="0" smtClean="0"/>
              <a:t> more information from their doctors after an acute ischemic coronary event, particularly about angina and hypertension, according to a study by Stewart. Patients who reported receiving more information reported less depressive </a:t>
            </a:r>
            <a:r>
              <a:rPr lang="en-US" baseline="0" dirty="0" err="1" smtClean="0"/>
              <a:t>symptomatology</a:t>
            </a:r>
            <a:r>
              <a:rPr lang="en-US" baseline="0" dirty="0" smtClean="0"/>
              <a:t> and greater preventative health behaviors. </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66</a:t>
            </a:fld>
            <a:endParaRPr lang="en-US"/>
          </a:p>
        </p:txBody>
      </p:sp>
    </p:spTree>
    <p:extLst>
      <p:ext uri="{BB962C8B-B14F-4D97-AF65-F5344CB8AC3E}">
        <p14:creationId xmlns:p14="http://schemas.microsoft.com/office/powerpoint/2010/main" val="3324563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eaLnBrk="1" hangingPunct="1"/>
            <a:fld id="{E4148D79-AB71-6044-ACAB-508A7DF00395}" type="slidenum">
              <a:rPr lang="en-US" sz="1200">
                <a:solidFill>
                  <a:schemeClr val="tx1"/>
                </a:solidFill>
              </a:rPr>
              <a:pPr eaLnBrk="1" hangingPunct="1"/>
              <a:t>74</a:t>
            </a:fld>
            <a:endParaRPr lang="en-US" sz="1200">
              <a:solidFill>
                <a:schemeClr val="tx1"/>
              </a:solidFill>
            </a:endParaRPr>
          </a:p>
        </p:txBody>
      </p:sp>
      <p:sp>
        <p:nvSpPr>
          <p:cNvPr id="43010"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511343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eaLnBrk="1" hangingPunct="1"/>
            <a:fld id="{34FE8AF0-123F-FA49-8CAD-4BBC8A7C7734}" type="slidenum">
              <a:rPr lang="en-US" sz="1200">
                <a:solidFill>
                  <a:schemeClr val="tx1"/>
                </a:solidFill>
              </a:rPr>
              <a:pPr eaLnBrk="1" hangingPunct="1"/>
              <a:t>75</a:t>
            </a:fld>
            <a:endParaRPr lang="en-US" sz="1200">
              <a:solidFill>
                <a:schemeClr val="tx1"/>
              </a:solidFill>
            </a:endParaRPr>
          </a:p>
        </p:txBody>
      </p:sp>
      <p:sp>
        <p:nvSpPr>
          <p:cNvPr id="47106"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009627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eaLnBrk="1" hangingPunct="1"/>
            <a:fld id="{99FB4B79-95B0-B946-8B71-9DC509C50AEC}" type="slidenum">
              <a:rPr lang="en-US" sz="1200">
                <a:solidFill>
                  <a:schemeClr val="tx1"/>
                </a:solidFill>
              </a:rPr>
              <a:pPr eaLnBrk="1" hangingPunct="1"/>
              <a:t>76</a:t>
            </a:fld>
            <a:endParaRPr lang="en-US" sz="1200">
              <a:solidFill>
                <a:schemeClr val="tx1"/>
              </a:solidFill>
            </a:endParaRPr>
          </a:p>
        </p:txBody>
      </p:sp>
      <p:sp>
        <p:nvSpPr>
          <p:cNvPr id="49154"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262493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9AA2C7BC-3022-41B0-B439-C316F7B0227D}" type="slidenum">
              <a:rPr lang="en-US">
                <a:latin typeface="Arial" charset="0"/>
              </a:rPr>
              <a:pPr/>
              <a:t>83</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2873044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3282A98E-B2CF-47FB-8655-86C9C9F7ECA9}" type="slidenum">
              <a:rPr lang="en-US">
                <a:latin typeface="Arial" charset="0"/>
              </a:rPr>
              <a:pPr/>
              <a:t>84</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2284618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B40DBA2B-FD66-4E53-82D4-07297552F999}" type="slidenum">
              <a:rPr lang="en-US">
                <a:latin typeface="Arial" charset="0"/>
              </a:rPr>
              <a:pPr/>
              <a:t>85</a:t>
            </a:fld>
            <a:endParaRPr 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1724876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7C99489D-EB51-40BA-8B8F-2DFA414946A2}" type="slidenum">
              <a:rPr lang="en-US">
                <a:latin typeface="Arial" charset="0"/>
              </a:rPr>
              <a:pPr/>
              <a:t>86</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1936008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69DFCF1C-803C-44F5-AF13-311CB65101C5}" type="slidenum">
              <a:rPr lang="en-US">
                <a:latin typeface="Arial" charset="0"/>
              </a:rPr>
              <a:pPr/>
              <a:t>87</a:t>
            </a:fld>
            <a:endParaRPr lang="en-US">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87079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sex differences in mortality after</a:t>
            </a:r>
            <a:r>
              <a:rPr lang="en-US" baseline="0" dirty="0" smtClean="0"/>
              <a:t> reperfusion are predominantly explained by baseline differences, including advanced age and greater </a:t>
            </a:r>
            <a:r>
              <a:rPr lang="en-US" baseline="0" dirty="0" err="1" smtClean="0"/>
              <a:t>comorbidity</a:t>
            </a:r>
            <a:r>
              <a:rPr lang="en-US" baseline="0" dirty="0" smtClean="0"/>
              <a:t> in women, according to </a:t>
            </a:r>
            <a:r>
              <a:rPr lang="en-US" baseline="0" dirty="0" err="1" smtClean="0"/>
              <a:t>Bairey</a:t>
            </a:r>
            <a:r>
              <a:rPr lang="en-US" baseline="0" dirty="0" smtClean="0"/>
              <a:t> </a:t>
            </a:r>
            <a:r>
              <a:rPr lang="en-US" baseline="0" dirty="0" err="1" smtClean="0"/>
              <a:t>Merz</a:t>
            </a:r>
            <a:r>
              <a:rPr lang="en-US" baseline="0" dirty="0" smtClean="0"/>
              <a:t> in the Proceedings from the Scientific Symposium: Sex Differences in Cardiovascular Disease and Implications for Therapies. J of Women’s Health </a:t>
            </a:r>
            <a:r>
              <a:rPr lang="en-US" baseline="0" dirty="0" err="1" smtClean="0"/>
              <a:t>Vol</a:t>
            </a:r>
            <a:r>
              <a:rPr lang="en-US" baseline="0" dirty="0" smtClean="0"/>
              <a:t> 19, No 6, 2010.</a:t>
            </a:r>
            <a:endParaRPr lang="en-US" dirty="0"/>
          </a:p>
        </p:txBody>
      </p:sp>
      <p:sp>
        <p:nvSpPr>
          <p:cNvPr id="4" name="Slide Number Placeholder 3"/>
          <p:cNvSpPr>
            <a:spLocks noGrp="1"/>
          </p:cNvSpPr>
          <p:nvPr>
            <p:ph type="sldNum" sz="quarter" idx="10"/>
          </p:nvPr>
        </p:nvSpPr>
        <p:spPr/>
        <p:txBody>
          <a:bodyPr/>
          <a:lstStyle/>
          <a:p>
            <a:pPr>
              <a:defRPr/>
            </a:pPr>
            <a:fld id="{5FDEF429-3B5B-4B70-91BA-8BF887D1F2A0}" type="slidenum">
              <a:rPr lang="en-US" smtClean="0"/>
              <a:pPr>
                <a:defRPr/>
              </a:pPr>
              <a:t>88</a:t>
            </a:fld>
            <a:endParaRPr lang="en-US"/>
          </a:p>
        </p:txBody>
      </p:sp>
    </p:spTree>
    <p:extLst>
      <p:ext uri="{BB962C8B-B14F-4D97-AF65-F5344CB8AC3E}">
        <p14:creationId xmlns:p14="http://schemas.microsoft.com/office/powerpoint/2010/main" val="293264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87D47B0-ADE1-4158-B66C-C948714A5B2F}" type="slidenum">
              <a:rPr lang="en-US" altLang="en-US"/>
              <a:pPr/>
              <a:t>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altLang="en-US" smtClean="0">
                <a:latin typeface="Arial" charset="0"/>
                <a:cs typeface="Times New Roman" charset="0"/>
              </a:rPr>
              <a:t>Heart disease is a threat to all women.  Older women and African Americans are particularly at risk, as you can see here. The prevalence of CVD in black females is nearly 40 percent, compared to less than 24 percent in white females.</a:t>
            </a:r>
          </a:p>
          <a:p>
            <a:endParaRPr lang="en-US" altLang="en-US" smtClean="0"/>
          </a:p>
        </p:txBody>
      </p:sp>
    </p:spTree>
    <p:extLst>
      <p:ext uri="{BB962C8B-B14F-4D97-AF65-F5344CB8AC3E}">
        <p14:creationId xmlns:p14="http://schemas.microsoft.com/office/powerpoint/2010/main" val="1179824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B5D85C36-8D33-463E-9959-047B93F0371A}" type="slidenum">
              <a:rPr lang="en-US">
                <a:latin typeface="Arial" charset="0"/>
              </a:rPr>
              <a:pPr/>
              <a:t>89</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3616331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noFill/>
        </p:spPr>
        <p:txBody>
          <a:bodyPr/>
          <a:lstStyle/>
          <a:p>
            <a:fld id="{1C5526E3-51CD-4575-840A-5E9BCC2F6BA0}" type="slidenum">
              <a:rPr lang="en-US">
                <a:latin typeface="Arial" charset="0"/>
              </a:rPr>
              <a:pPr/>
              <a:t>90</a:t>
            </a:fld>
            <a:endParaRPr lang="en-US">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ru-RU" smtClean="0">
              <a:latin typeface="Arial" charset="0"/>
            </a:endParaRPr>
          </a:p>
        </p:txBody>
      </p:sp>
    </p:spTree>
    <p:extLst>
      <p:ext uri="{BB962C8B-B14F-4D97-AF65-F5344CB8AC3E}">
        <p14:creationId xmlns:p14="http://schemas.microsoft.com/office/powerpoint/2010/main" val="277282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the bottom line is that estrogen probably is safe when given to young women who are perimenopausal either physiologically or by virtue of surgery, and that a few years of treatment is likely safe and beneficial.</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5F4A3-BBE8-47F3-BC5F-E58DD340A9C9}" type="slidenum">
              <a:rPr lang="en-US" smtClean="0"/>
              <a:pPr fontAlgn="base">
                <a:spcBef>
                  <a:spcPct val="0"/>
                </a:spcBef>
                <a:spcAft>
                  <a:spcPct val="0"/>
                </a:spcAft>
                <a:defRPr/>
              </a:pPr>
              <a:t>93</a:t>
            </a:fld>
            <a:endParaRPr lang="en-US" smtClean="0"/>
          </a:p>
        </p:txBody>
      </p:sp>
    </p:spTree>
    <p:extLst>
      <p:ext uri="{BB962C8B-B14F-4D97-AF65-F5344CB8AC3E}">
        <p14:creationId xmlns:p14="http://schemas.microsoft.com/office/powerpoint/2010/main" val="201719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CCC789E-8565-46B2-A0C8-B503DCB8CA05}" type="slidenum">
              <a:rPr lang="en-US" altLang="en-US"/>
              <a:pPr/>
              <a:t>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altLang="en-US" smtClean="0">
                <a:latin typeface="Arial" charset="0"/>
                <a:cs typeface="Times New Roman" charset="0"/>
              </a:rPr>
              <a:t>Cardiovascular diseases are the No. 1 killer of women.  Each year they claim the lives of about half a million women.  That’s a life each minute, and more lives than the next seven causes of death combined… including all forms of cancer.</a:t>
            </a:r>
          </a:p>
          <a:p>
            <a:endParaRPr lang="en-US" altLang="en-US" smtClean="0">
              <a:latin typeface="Arial" charset="0"/>
              <a:cs typeface="Times New Roman" charset="0"/>
            </a:endParaRPr>
          </a:p>
          <a:p>
            <a:r>
              <a:rPr lang="en-US" altLang="en-US" smtClean="0">
                <a:latin typeface="Arial" charset="0"/>
                <a:cs typeface="Times New Roman" charset="0"/>
              </a:rPr>
              <a:t>How many of you here knew that, statistically speaking, you’re more likely to die from a cardiovascular disease than anything else?  Raise your hands.</a:t>
            </a:r>
          </a:p>
          <a:p>
            <a:endParaRPr lang="en-US" altLang="en-US" smtClean="0">
              <a:latin typeface="Arial" charset="0"/>
              <a:cs typeface="Times New Roman" charset="0"/>
            </a:endParaRPr>
          </a:p>
          <a:p>
            <a:r>
              <a:rPr lang="en-US" altLang="en-US" b="1" smtClean="0">
                <a:latin typeface="Arial" charset="0"/>
                <a:cs typeface="Times New Roman" charset="0"/>
              </a:rPr>
              <a:t>(If many raise their hands)</a:t>
            </a:r>
            <a:r>
              <a:rPr lang="en-US" altLang="en-US" smtClean="0">
                <a:latin typeface="Arial" charset="0"/>
                <a:cs typeface="Times New Roman" charset="0"/>
              </a:rPr>
              <a:t>  That’s good.  It shows you know more about this problem than most women do.</a:t>
            </a:r>
          </a:p>
          <a:p>
            <a:endParaRPr lang="en-US" altLang="en-US" smtClean="0">
              <a:latin typeface="Arial" charset="0"/>
              <a:cs typeface="Times New Roman" charset="0"/>
            </a:endParaRPr>
          </a:p>
          <a:p>
            <a:r>
              <a:rPr lang="en-US" altLang="en-US" b="1" smtClean="0">
                <a:latin typeface="Arial" charset="0"/>
                <a:cs typeface="Times New Roman" charset="0"/>
              </a:rPr>
              <a:t>(If only a few raise their hands)</a:t>
            </a:r>
            <a:r>
              <a:rPr lang="en-US" altLang="en-US" smtClean="0">
                <a:latin typeface="Arial" charset="0"/>
                <a:cs typeface="Times New Roman" charset="0"/>
              </a:rPr>
              <a:t>  Don’t be embarrassed.  Most women are like you.  But when you leave here, you’ll know a lot more about women and heart disease.</a:t>
            </a:r>
          </a:p>
          <a:p>
            <a:endParaRPr lang="en-US" altLang="en-US" smtClean="0"/>
          </a:p>
        </p:txBody>
      </p:sp>
    </p:spTree>
    <p:extLst>
      <p:ext uri="{BB962C8B-B14F-4D97-AF65-F5344CB8AC3E}">
        <p14:creationId xmlns:p14="http://schemas.microsoft.com/office/powerpoint/2010/main" val="308657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CCBC90-3294-45A4-BBFC-B0D9C19505DD}" type="slidenum">
              <a:rPr lang="en-US" altLang="en-US"/>
              <a:pPr/>
              <a:t>8</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altLang="en-US" dirty="0" smtClean="0">
                <a:latin typeface="Arial" charset="0"/>
                <a:cs typeface="Arial" charset="0"/>
              </a:rPr>
              <a:t>Diseases of the heart and stroke are the No. 1 and No. 3 killers of women over the age of 25.</a:t>
            </a:r>
            <a:r>
              <a:rPr lang="en-US" altLang="en-US" dirty="0" smtClean="0">
                <a:latin typeface="Arial" charset="0"/>
              </a:rPr>
              <a:t>  Heart disease and stroke are both cardiovascular diseases, but you can see that if you take them separately, they are two of the top three causes of death for women.  Number two is all forms of cancer.</a:t>
            </a:r>
          </a:p>
        </p:txBody>
      </p:sp>
    </p:spTree>
    <p:extLst>
      <p:ext uri="{BB962C8B-B14F-4D97-AF65-F5344CB8AC3E}">
        <p14:creationId xmlns:p14="http://schemas.microsoft.com/office/powerpoint/2010/main" val="329705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532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eaLnBrk="1" hangingPunct="1"/>
            <a:fld id="{25036E2B-DE0C-E349-A8BE-296307556780}" type="slidenum">
              <a:rPr lang="en-US" sz="1200">
                <a:solidFill>
                  <a:schemeClr val="tx1"/>
                </a:solidFill>
              </a:rPr>
              <a:pPr eaLnBrk="1" hangingPunct="1"/>
              <a:t>18</a:t>
            </a:fld>
            <a:endParaRPr lang="en-US" sz="1200">
              <a:solidFill>
                <a:schemeClr val="tx1"/>
              </a:solidFill>
            </a:endParaRPr>
          </a:p>
        </p:txBody>
      </p:sp>
    </p:spTree>
    <p:extLst>
      <p:ext uri="{BB962C8B-B14F-4D97-AF65-F5344CB8AC3E}">
        <p14:creationId xmlns:p14="http://schemas.microsoft.com/office/powerpoint/2010/main" val="160075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classic paradigm, shown in the figure above, suggests that menopause is a physiologic phenomenon independent of underlying cardiovascular disease.  In this model, the reduction in estrogen at the time of menopause results in loss of a protective hormone and the accelerating development of cardiovascular disease.  </a:t>
            </a:r>
          </a:p>
          <a:p>
            <a:pPr eaLnBrk="1" hangingPunct="1">
              <a:spcBef>
                <a:spcPct val="0"/>
              </a:spcBef>
            </a:pPr>
            <a:endParaRPr lang="en-US" dirty="0" smtClean="0"/>
          </a:p>
          <a:p>
            <a:pPr eaLnBrk="1" hangingPunct="1">
              <a:spcBef>
                <a:spcPct val="0"/>
              </a:spcBef>
            </a:pPr>
            <a:r>
              <a:rPr lang="en-US" dirty="0" smtClean="0"/>
              <a:t>Increasingly, though, we are learning that the picture is not simple.  It turns out that many behaviors and risks that are known to increase CVD (like smoking), will lead to an early menopause.  The ovaries are highly vascular organs and it seems likely that the development of CVD likely impact the timing of menopause.  </a:t>
            </a:r>
          </a:p>
          <a:p>
            <a:pPr eaLnBrk="1" hangingPunct="1">
              <a:spcBef>
                <a:spcPct val="0"/>
              </a:spcBef>
            </a:pPr>
            <a:endParaRPr lang="en-US" dirty="0" smtClean="0"/>
          </a:p>
          <a:p>
            <a:pPr eaLnBrk="1" hangingPunct="1">
              <a:spcBef>
                <a:spcPct val="0"/>
              </a:spcBef>
            </a:pPr>
            <a:r>
              <a:rPr lang="en-US" dirty="0" smtClean="0"/>
              <a:t>So it seems far more likely that cardiovascular risk is a lifelong process occurring in the background and which may influence and lead to an earlier menopause, which, when it happens may feed back and further increase cardiovascular risk.</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2A7CFB-896F-4456-AC0C-021EEC24D70A}"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383135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59A90-2E82-D34F-B426-7D3479548911}" type="datetime1">
              <a:rPr lang="en-US" smtClean="0"/>
              <a:pPr/>
              <a:t>3/21/2020</a:t>
            </a:fld>
            <a:endParaRPr lang="en-US"/>
          </a:p>
        </p:txBody>
      </p:sp>
      <p:sp>
        <p:nvSpPr>
          <p:cNvPr id="5" name="Footer Placeholder 4"/>
          <p:cNvSpPr>
            <a:spLocks noGrp="1"/>
          </p:cNvSpPr>
          <p:nvPr>
            <p:ph type="ftr" sz="quarter" idx="11"/>
          </p:nvPr>
        </p:nvSpPr>
        <p:spPr/>
        <p:txBody>
          <a:bodyPr/>
          <a:lstStyle/>
          <a:p>
            <a:r>
              <a:rPr lang="en-US" smtClean="0"/>
              <a:t>Rich-Edwards, JW et al. NEJM 1995; 332:1758</a:t>
            </a:r>
            <a:endParaRPr lang="en-US"/>
          </a:p>
        </p:txBody>
      </p:sp>
      <p:sp>
        <p:nvSpPr>
          <p:cNvPr id="6" name="Slide Number Placeholder 5"/>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90804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0862E8-1585-FF49-97B9-9A4DA969588B}" type="datetime1">
              <a:rPr lang="en-US" smtClean="0"/>
              <a:pPr/>
              <a:t>3/21/2020</a:t>
            </a:fld>
            <a:endParaRPr lang="en-US"/>
          </a:p>
        </p:txBody>
      </p:sp>
      <p:sp>
        <p:nvSpPr>
          <p:cNvPr id="5" name="Footer Placeholder 4"/>
          <p:cNvSpPr>
            <a:spLocks noGrp="1"/>
          </p:cNvSpPr>
          <p:nvPr>
            <p:ph type="ftr" sz="quarter" idx="11"/>
          </p:nvPr>
        </p:nvSpPr>
        <p:spPr/>
        <p:txBody>
          <a:bodyPr/>
          <a:lstStyle/>
          <a:p>
            <a:r>
              <a:rPr lang="en-US" smtClean="0"/>
              <a:t>Rich-Edwards, JW et al. NEJM 1995; 332:1758</a:t>
            </a:r>
            <a:endParaRPr lang="en-US"/>
          </a:p>
        </p:txBody>
      </p:sp>
      <p:sp>
        <p:nvSpPr>
          <p:cNvPr id="6" name="Slide Number Placeholder 5"/>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234067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7729D6-D653-7746-8CB7-CC9150B59F60}" type="datetime1">
              <a:rPr lang="en-US" smtClean="0"/>
              <a:pPr/>
              <a:t>3/21/2020</a:t>
            </a:fld>
            <a:endParaRPr lang="en-US"/>
          </a:p>
        </p:txBody>
      </p:sp>
      <p:sp>
        <p:nvSpPr>
          <p:cNvPr id="5" name="Footer Placeholder 4"/>
          <p:cNvSpPr>
            <a:spLocks noGrp="1"/>
          </p:cNvSpPr>
          <p:nvPr>
            <p:ph type="ftr" sz="quarter" idx="11"/>
          </p:nvPr>
        </p:nvSpPr>
        <p:spPr/>
        <p:txBody>
          <a:bodyPr/>
          <a:lstStyle/>
          <a:p>
            <a:r>
              <a:rPr lang="en-US" smtClean="0"/>
              <a:t>Rich-Edwards, JW et al. NEJM 1995; 332:1758</a:t>
            </a:r>
            <a:endParaRPr lang="en-US"/>
          </a:p>
        </p:txBody>
      </p:sp>
      <p:sp>
        <p:nvSpPr>
          <p:cNvPr id="6" name="Slide Number Placeholder 5"/>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230722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245A7D-F51D-174E-B95B-E5F62C7FE3EF}" type="datetime1">
              <a:rPr lang="en-US" smtClean="0"/>
              <a:pPr/>
              <a:t>3/21/2020</a:t>
            </a:fld>
            <a:endParaRPr lang="en-US"/>
          </a:p>
        </p:txBody>
      </p:sp>
      <p:sp>
        <p:nvSpPr>
          <p:cNvPr id="5" name="Footer Placeholder 4"/>
          <p:cNvSpPr>
            <a:spLocks noGrp="1"/>
          </p:cNvSpPr>
          <p:nvPr>
            <p:ph type="ftr" sz="quarter" idx="11"/>
          </p:nvPr>
        </p:nvSpPr>
        <p:spPr/>
        <p:txBody>
          <a:bodyPr/>
          <a:lstStyle/>
          <a:p>
            <a:r>
              <a:rPr lang="en-US" smtClean="0"/>
              <a:t>Rich-Edwards, JW et al. NEJM 1995; 332:1758</a:t>
            </a:r>
            <a:endParaRPr lang="en-US"/>
          </a:p>
        </p:txBody>
      </p:sp>
      <p:sp>
        <p:nvSpPr>
          <p:cNvPr id="6" name="Slide Number Placeholder 5"/>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378776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7D309-0D16-2B45-8972-818C306D04C0}" type="datetime1">
              <a:rPr lang="en-US" smtClean="0"/>
              <a:pPr/>
              <a:t>3/21/2020</a:t>
            </a:fld>
            <a:endParaRPr lang="en-US"/>
          </a:p>
        </p:txBody>
      </p:sp>
      <p:sp>
        <p:nvSpPr>
          <p:cNvPr id="5" name="Footer Placeholder 4"/>
          <p:cNvSpPr>
            <a:spLocks noGrp="1"/>
          </p:cNvSpPr>
          <p:nvPr>
            <p:ph type="ftr" sz="quarter" idx="11"/>
          </p:nvPr>
        </p:nvSpPr>
        <p:spPr/>
        <p:txBody>
          <a:bodyPr/>
          <a:lstStyle/>
          <a:p>
            <a:r>
              <a:rPr lang="en-US" smtClean="0"/>
              <a:t>Rich-Edwards, JW et al. NEJM 1995; 332:1758</a:t>
            </a:r>
            <a:endParaRPr lang="en-US"/>
          </a:p>
        </p:txBody>
      </p:sp>
      <p:sp>
        <p:nvSpPr>
          <p:cNvPr id="6" name="Slide Number Placeholder 5"/>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161919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6260A-8663-0E48-8F31-B206749DF38F}" type="datetime1">
              <a:rPr lang="en-US" smtClean="0"/>
              <a:pPr/>
              <a:t>3/21/2020</a:t>
            </a:fld>
            <a:endParaRPr lang="en-US"/>
          </a:p>
        </p:txBody>
      </p:sp>
      <p:sp>
        <p:nvSpPr>
          <p:cNvPr id="6" name="Footer Placeholder 5"/>
          <p:cNvSpPr>
            <a:spLocks noGrp="1"/>
          </p:cNvSpPr>
          <p:nvPr>
            <p:ph type="ftr" sz="quarter" idx="11"/>
          </p:nvPr>
        </p:nvSpPr>
        <p:spPr/>
        <p:txBody>
          <a:bodyPr/>
          <a:lstStyle/>
          <a:p>
            <a:r>
              <a:rPr lang="en-US" smtClean="0"/>
              <a:t>Rich-Edwards, JW et al. NEJM 1995; 332:1758</a:t>
            </a:r>
            <a:endParaRPr lang="en-US"/>
          </a:p>
        </p:txBody>
      </p:sp>
      <p:sp>
        <p:nvSpPr>
          <p:cNvPr id="7" name="Slide Number Placeholder 6"/>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353586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DE634C-8718-D34F-B986-6B6FECA61473}" type="datetime1">
              <a:rPr lang="en-US" smtClean="0"/>
              <a:pPr/>
              <a:t>3/21/2020</a:t>
            </a:fld>
            <a:endParaRPr lang="en-US"/>
          </a:p>
        </p:txBody>
      </p:sp>
      <p:sp>
        <p:nvSpPr>
          <p:cNvPr id="8" name="Footer Placeholder 7"/>
          <p:cNvSpPr>
            <a:spLocks noGrp="1"/>
          </p:cNvSpPr>
          <p:nvPr>
            <p:ph type="ftr" sz="quarter" idx="11"/>
          </p:nvPr>
        </p:nvSpPr>
        <p:spPr/>
        <p:txBody>
          <a:bodyPr/>
          <a:lstStyle/>
          <a:p>
            <a:r>
              <a:rPr lang="en-US" smtClean="0"/>
              <a:t>Rich-Edwards, JW et al. NEJM 1995; 332:1758</a:t>
            </a:r>
            <a:endParaRPr lang="en-US"/>
          </a:p>
        </p:txBody>
      </p:sp>
      <p:sp>
        <p:nvSpPr>
          <p:cNvPr id="9" name="Slide Number Placeholder 8"/>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80396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1D97A-B169-6942-B1BF-8336424EC640}" type="datetime1">
              <a:rPr lang="en-US" smtClean="0"/>
              <a:pPr/>
              <a:t>3/21/2020</a:t>
            </a:fld>
            <a:endParaRPr lang="en-US"/>
          </a:p>
        </p:txBody>
      </p:sp>
      <p:sp>
        <p:nvSpPr>
          <p:cNvPr id="4" name="Footer Placeholder 3"/>
          <p:cNvSpPr>
            <a:spLocks noGrp="1"/>
          </p:cNvSpPr>
          <p:nvPr>
            <p:ph type="ftr" sz="quarter" idx="11"/>
          </p:nvPr>
        </p:nvSpPr>
        <p:spPr/>
        <p:txBody>
          <a:bodyPr/>
          <a:lstStyle/>
          <a:p>
            <a:r>
              <a:rPr lang="en-US" smtClean="0"/>
              <a:t>Rich-Edwards, JW et al. NEJM 1995; 332:1758</a:t>
            </a:r>
            <a:endParaRPr lang="en-US"/>
          </a:p>
        </p:txBody>
      </p:sp>
      <p:sp>
        <p:nvSpPr>
          <p:cNvPr id="5" name="Slide Number Placeholder 4"/>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1680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2A696-829A-7B4C-AFFA-8B5621D85852}" type="datetime1">
              <a:rPr lang="en-US" smtClean="0"/>
              <a:pPr/>
              <a:t>3/21/2020</a:t>
            </a:fld>
            <a:endParaRPr lang="en-US"/>
          </a:p>
        </p:txBody>
      </p:sp>
      <p:sp>
        <p:nvSpPr>
          <p:cNvPr id="3" name="Footer Placeholder 2"/>
          <p:cNvSpPr>
            <a:spLocks noGrp="1"/>
          </p:cNvSpPr>
          <p:nvPr>
            <p:ph type="ftr" sz="quarter" idx="11"/>
          </p:nvPr>
        </p:nvSpPr>
        <p:spPr/>
        <p:txBody>
          <a:bodyPr/>
          <a:lstStyle/>
          <a:p>
            <a:r>
              <a:rPr lang="en-US" smtClean="0"/>
              <a:t>Rich-Edwards, JW et al. NEJM 1995; 332:1758</a:t>
            </a:r>
            <a:endParaRPr lang="en-US"/>
          </a:p>
        </p:txBody>
      </p:sp>
      <p:sp>
        <p:nvSpPr>
          <p:cNvPr id="4" name="Slide Number Placeholder 3"/>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190630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E028C-ECF6-554C-B7E2-9E3637B62988}" type="datetime1">
              <a:rPr lang="en-US" smtClean="0"/>
              <a:pPr/>
              <a:t>3/21/2020</a:t>
            </a:fld>
            <a:endParaRPr lang="en-US"/>
          </a:p>
        </p:txBody>
      </p:sp>
      <p:sp>
        <p:nvSpPr>
          <p:cNvPr id="6" name="Footer Placeholder 5"/>
          <p:cNvSpPr>
            <a:spLocks noGrp="1"/>
          </p:cNvSpPr>
          <p:nvPr>
            <p:ph type="ftr" sz="quarter" idx="11"/>
          </p:nvPr>
        </p:nvSpPr>
        <p:spPr/>
        <p:txBody>
          <a:bodyPr/>
          <a:lstStyle/>
          <a:p>
            <a:r>
              <a:rPr lang="en-US" smtClean="0"/>
              <a:t>Rich-Edwards, JW et al. NEJM 1995; 332:1758</a:t>
            </a:r>
            <a:endParaRPr lang="en-US"/>
          </a:p>
        </p:txBody>
      </p:sp>
      <p:sp>
        <p:nvSpPr>
          <p:cNvPr id="7" name="Slide Number Placeholder 6"/>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348442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FA280-B932-BB4C-B2AA-184D102F498A}" type="datetime1">
              <a:rPr lang="en-US" smtClean="0"/>
              <a:pPr/>
              <a:t>3/21/2020</a:t>
            </a:fld>
            <a:endParaRPr lang="en-US"/>
          </a:p>
        </p:txBody>
      </p:sp>
      <p:sp>
        <p:nvSpPr>
          <p:cNvPr id="6" name="Footer Placeholder 5"/>
          <p:cNvSpPr>
            <a:spLocks noGrp="1"/>
          </p:cNvSpPr>
          <p:nvPr>
            <p:ph type="ftr" sz="quarter" idx="11"/>
          </p:nvPr>
        </p:nvSpPr>
        <p:spPr/>
        <p:txBody>
          <a:bodyPr/>
          <a:lstStyle/>
          <a:p>
            <a:r>
              <a:rPr lang="en-US" smtClean="0"/>
              <a:t>Rich-Edwards, JW et al. NEJM 1995; 332:1758</a:t>
            </a:r>
            <a:endParaRPr lang="en-US"/>
          </a:p>
        </p:txBody>
      </p:sp>
      <p:sp>
        <p:nvSpPr>
          <p:cNvPr id="7" name="Slide Number Placeholder 6"/>
          <p:cNvSpPr>
            <a:spLocks noGrp="1"/>
          </p:cNvSpPr>
          <p:nvPr>
            <p:ph type="sldNum" sz="quarter" idx="12"/>
          </p:nvPr>
        </p:nvSpPr>
        <p:spPr/>
        <p:txBody>
          <a:bodyPr/>
          <a:lstStyle/>
          <a:p>
            <a:fld id="{A960F7B2-CAF3-304C-88C7-2DAC4926B66C}" type="slidenum">
              <a:rPr lang="en-US" smtClean="0"/>
              <a:pPr/>
              <a:t>‹#›</a:t>
            </a:fld>
            <a:endParaRPr lang="en-US"/>
          </a:p>
        </p:txBody>
      </p:sp>
    </p:spTree>
    <p:extLst>
      <p:ext uri="{BB962C8B-B14F-4D97-AF65-F5344CB8AC3E}">
        <p14:creationId xmlns:p14="http://schemas.microsoft.com/office/powerpoint/2010/main" val="150139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FD286-7F08-5C4F-8F6D-82A5A6FEDE8C}" type="datetime1">
              <a:rPr lang="en-US" smtClean="0"/>
              <a:pPr/>
              <a:t>3/21/2020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Rich-Edwards, JW et al. NEJM 1995; 332:1758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0F7B2-CAF3-304C-88C7-2DAC4926B66C}" type="slidenum">
              <a:rPr lang="en-US" smtClean="0"/>
              <a:pPr/>
              <a:t>‹#›</a:t>
            </a:fld>
            <a:endParaRPr lang="en-US"/>
          </a:p>
        </p:txBody>
      </p:sp>
      <p:pic>
        <p:nvPicPr>
          <p:cNvPr id="7" name="Picture 6" descr="logo-mcv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56807" y="5672709"/>
            <a:ext cx="1229993" cy="906907"/>
          </a:xfrm>
          <a:prstGeom prst="rect">
            <a:avLst/>
          </a:prstGeom>
        </p:spPr>
      </p:pic>
    </p:spTree>
    <p:extLst>
      <p:ext uri="{BB962C8B-B14F-4D97-AF65-F5344CB8AC3E}">
        <p14:creationId xmlns:p14="http://schemas.microsoft.com/office/powerpoint/2010/main" val="208646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cardiosource.org/en/Science-And-Quality/Practice-Guidelines-and-Quality-Standards/2013-Prevention-Guideline-Tools.aspx?w_nav=Search&amp;WT.oss=new%20risk%20calculator&amp;WT.oss_r=3056&amp;"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0873"/>
            <a:ext cx="7772400" cy="2159577"/>
          </a:xfrm>
        </p:spPr>
        <p:txBody>
          <a:bodyPr>
            <a:normAutofit fontScale="90000"/>
          </a:bodyPr>
          <a:lstStyle/>
          <a:p>
            <a:r>
              <a:rPr lang="en-US" sz="5400" dirty="0" smtClean="0">
                <a:solidFill>
                  <a:srgbClr val="FFFF00"/>
                </a:solidFill>
              </a:rPr>
              <a:t>Age and sex differences heart disease</a:t>
            </a:r>
            <a:br>
              <a:rPr lang="en-US" sz="5400" dirty="0" smtClean="0">
                <a:solidFill>
                  <a:srgbClr val="FFFF00"/>
                </a:solidFill>
              </a:rPr>
            </a:br>
            <a:endParaRPr lang="en-US" sz="5400" dirty="0">
              <a:solidFill>
                <a:srgbClr val="FFFF00"/>
              </a:solidFill>
            </a:endParaRPr>
          </a:p>
        </p:txBody>
      </p:sp>
      <p:sp>
        <p:nvSpPr>
          <p:cNvPr id="3" name="Subtitle 2"/>
          <p:cNvSpPr>
            <a:spLocks noGrp="1"/>
          </p:cNvSpPr>
          <p:nvPr>
            <p:ph type="subTitle" idx="1"/>
          </p:nvPr>
        </p:nvSpPr>
        <p:spPr/>
        <p:txBody>
          <a:bodyPr>
            <a:normAutofit/>
          </a:bodyPr>
          <a:lstStyle/>
          <a:p>
            <a:pPr>
              <a:lnSpc>
                <a:spcPct val="70000"/>
              </a:lnSpc>
            </a:pPr>
            <a:r>
              <a:rPr lang="en-US" sz="4000" i="1" dirty="0" smtClean="0">
                <a:solidFill>
                  <a:srgbClr val="FFFF00"/>
                </a:solidFill>
              </a:rPr>
              <a:t>Y Does X Make A Difference</a:t>
            </a:r>
            <a:endParaRPr lang="en-US" sz="4000" i="1" dirty="0">
              <a:solidFill>
                <a:srgbClr val="FFFF00"/>
              </a:solidFill>
            </a:endParaRPr>
          </a:p>
        </p:txBody>
      </p:sp>
      <p:sp>
        <p:nvSpPr>
          <p:cNvPr id="4" name="Прямоугольник 3"/>
          <p:cNvSpPr/>
          <p:nvPr/>
        </p:nvSpPr>
        <p:spPr>
          <a:xfrm>
            <a:off x="685800" y="5087291"/>
            <a:ext cx="4446639" cy="707886"/>
          </a:xfrm>
          <a:prstGeom prst="rect">
            <a:avLst/>
          </a:prstGeom>
        </p:spPr>
        <p:txBody>
          <a:bodyPr wrap="square">
            <a:spAutoFit/>
          </a:bodyPr>
          <a:lstStyle/>
          <a:p>
            <a:pPr>
              <a:defRPr/>
            </a:pPr>
            <a:r>
              <a:rPr lang="en-US" sz="2000" dirty="0">
                <a:solidFill>
                  <a:srgbClr val="FFFF00"/>
                </a:solidFill>
              </a:rPr>
              <a:t>Professor of the Department internal diseases </a:t>
            </a:r>
            <a:r>
              <a:rPr lang="ru-RU" sz="2000" dirty="0" smtClean="0">
                <a:solidFill>
                  <a:srgbClr val="FFFF00"/>
                </a:solidFill>
              </a:rPr>
              <a:t> </a:t>
            </a:r>
            <a:r>
              <a:rPr lang="en-US" sz="2000" dirty="0" err="1" smtClean="0">
                <a:solidFill>
                  <a:srgbClr val="FFFF00"/>
                </a:solidFill>
              </a:rPr>
              <a:t>Liskova</a:t>
            </a:r>
            <a:r>
              <a:rPr lang="en-US" sz="2000" dirty="0" smtClean="0">
                <a:solidFill>
                  <a:srgbClr val="FFFF00"/>
                </a:solidFill>
              </a:rPr>
              <a:t> </a:t>
            </a:r>
            <a:r>
              <a:rPr lang="en-US" sz="2000" dirty="0" err="1">
                <a:solidFill>
                  <a:srgbClr val="FFFF00"/>
                </a:solidFill>
              </a:rPr>
              <a:t>Yu.V</a:t>
            </a:r>
            <a:r>
              <a:rPr lang="en-US" sz="2000" dirty="0">
                <a:solidFill>
                  <a:srgbClr val="FFFF00"/>
                </a:solidFill>
              </a:rPr>
              <a:t>.</a:t>
            </a:r>
            <a:endParaRPr lang="en-US" sz="2000" dirty="0">
              <a:solidFill>
                <a:srgbClr val="FFFF00"/>
              </a:solidFill>
            </a:endParaRPr>
          </a:p>
        </p:txBody>
      </p:sp>
    </p:spTree>
    <p:extLst>
      <p:ext uri="{BB962C8B-B14F-4D97-AF65-F5344CB8AC3E}">
        <p14:creationId xmlns:p14="http://schemas.microsoft.com/office/powerpoint/2010/main" val="60942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	</a:t>
            </a:r>
            <a:endParaRPr lang="en-US" dirty="0"/>
          </a:p>
        </p:txBody>
      </p:sp>
      <p:sp>
        <p:nvSpPr>
          <p:cNvPr id="3" name="Content Placeholder 2"/>
          <p:cNvSpPr>
            <a:spLocks noGrp="1"/>
          </p:cNvSpPr>
          <p:nvPr>
            <p:ph idx="1"/>
          </p:nvPr>
        </p:nvSpPr>
        <p:spPr/>
        <p:txBody>
          <a:bodyPr/>
          <a:lstStyle/>
          <a:p>
            <a:r>
              <a:rPr lang="en-US" dirty="0">
                <a:latin typeface="Arial" charset="0"/>
                <a:cs typeface="Arial" charset="0"/>
              </a:rPr>
              <a:t>Heart disease is the biggest killer of women</a:t>
            </a:r>
          </a:p>
          <a:p>
            <a:r>
              <a:rPr lang="en-US" dirty="0">
                <a:latin typeface="Arial" charset="0"/>
                <a:cs typeface="Arial" charset="0"/>
              </a:rPr>
              <a:t>Cardiovascular disease is BY FAR the biggest killer of women</a:t>
            </a:r>
          </a:p>
          <a:p>
            <a:pPr lvl="1"/>
            <a:r>
              <a:rPr lang="en-US" dirty="0">
                <a:latin typeface="Arial" charset="0"/>
                <a:cs typeface="Arial" charset="0"/>
              </a:rPr>
              <a:t>Roughly 401,000 deaths/year from CVD (vs. 386,000 men)</a:t>
            </a:r>
          </a:p>
          <a:p>
            <a:pPr lvl="1"/>
            <a:r>
              <a:rPr lang="en-US" dirty="0">
                <a:latin typeface="Arial" charset="0"/>
                <a:cs typeface="Arial" charset="0"/>
              </a:rPr>
              <a:t>176,255 deaths/year from CAD</a:t>
            </a:r>
          </a:p>
          <a:p>
            <a:pPr lvl="1"/>
            <a:r>
              <a:rPr lang="en-US" dirty="0" err="1">
                <a:latin typeface="Arial" charset="0"/>
                <a:cs typeface="Arial" charset="0"/>
              </a:rPr>
              <a:t>Vs</a:t>
            </a:r>
            <a:r>
              <a:rPr lang="en-US" dirty="0">
                <a:latin typeface="Arial" charset="0"/>
                <a:cs typeface="Arial" charset="0"/>
              </a:rPr>
              <a:t> 39,520 deaths from breast </a:t>
            </a:r>
            <a:r>
              <a:rPr lang="en-US" dirty="0" smtClean="0">
                <a:latin typeface="Arial" charset="0"/>
                <a:cs typeface="Arial" charset="0"/>
              </a:rPr>
              <a:t>cancer</a:t>
            </a:r>
            <a:endParaRPr lang="en-US" dirty="0">
              <a:latin typeface="Arial" charset="0"/>
              <a:cs typeface="Arial" charset="0"/>
            </a:endParaRPr>
          </a:p>
        </p:txBody>
      </p:sp>
      <p:sp>
        <p:nvSpPr>
          <p:cNvPr id="4" name="Footer Placeholder 3"/>
          <p:cNvSpPr>
            <a:spLocks noGrp="1"/>
          </p:cNvSpPr>
          <p:nvPr>
            <p:ph type="ftr" sz="quarter" idx="11"/>
          </p:nvPr>
        </p:nvSpPr>
        <p:spPr/>
        <p:txBody>
          <a:bodyPr/>
          <a:lstStyle/>
          <a:p>
            <a:r>
              <a:rPr lang="en-US" smtClean="0"/>
              <a:t>Heart Disease and Stroke Statistics - 2013 Update, AHA</a:t>
            </a:r>
            <a:endParaRPr lang="en-US"/>
          </a:p>
        </p:txBody>
      </p:sp>
    </p:spTree>
    <p:extLst>
      <p:ext uri="{BB962C8B-B14F-4D97-AF65-F5344CB8AC3E}">
        <p14:creationId xmlns:p14="http://schemas.microsoft.com/office/powerpoint/2010/main" val="22767570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2889"/>
          </a:xfrm>
        </p:spPr>
        <p:txBody>
          <a:bodyPr>
            <a:normAutofit fontScale="90000"/>
          </a:bodyPr>
          <a:lstStyle/>
          <a:p>
            <a:r>
              <a:rPr lang="en-US" dirty="0" smtClean="0"/>
              <a:t>Women and radiation exposure</a:t>
            </a:r>
            <a:endParaRPr lang="en-US" dirty="0"/>
          </a:p>
        </p:txBody>
      </p:sp>
      <p:sp>
        <p:nvSpPr>
          <p:cNvPr id="6" name="Footer Placeholder 5"/>
          <p:cNvSpPr>
            <a:spLocks noGrp="1"/>
          </p:cNvSpPr>
          <p:nvPr>
            <p:ph type="ftr" sz="quarter" idx="11"/>
          </p:nvPr>
        </p:nvSpPr>
        <p:spPr/>
        <p:txBody>
          <a:bodyPr/>
          <a:lstStyle/>
          <a:p>
            <a:r>
              <a:rPr lang="en-US" smtClean="0"/>
              <a:t>Courtesy of Ana Barac, MD, ACC HWH 2014</a:t>
            </a:r>
            <a:endParaRPr lang="en-US"/>
          </a:p>
        </p:txBody>
      </p:sp>
      <p:pic>
        <p:nvPicPr>
          <p:cNvPr id="3" name="Picture 2"/>
          <p:cNvPicPr>
            <a:picLocks noChangeAspect="1"/>
          </p:cNvPicPr>
          <p:nvPr/>
        </p:nvPicPr>
        <p:blipFill>
          <a:blip r:embed="rId2"/>
          <a:stretch>
            <a:fillRect/>
          </a:stretch>
        </p:blipFill>
        <p:spPr>
          <a:xfrm>
            <a:off x="221673" y="1284723"/>
            <a:ext cx="8672945" cy="5436751"/>
          </a:xfrm>
          <a:prstGeom prst="rect">
            <a:avLst/>
          </a:prstGeom>
        </p:spPr>
      </p:pic>
    </p:spTree>
    <p:extLst>
      <p:ext uri="{BB962C8B-B14F-4D97-AF65-F5344CB8AC3E}">
        <p14:creationId xmlns:p14="http://schemas.microsoft.com/office/powerpoint/2010/main" val="33115657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points	</a:t>
            </a:r>
            <a:endParaRPr lang="en-US" dirty="0"/>
          </a:p>
        </p:txBody>
      </p:sp>
      <p:sp>
        <p:nvSpPr>
          <p:cNvPr id="3" name="Content Placeholder 2"/>
          <p:cNvSpPr>
            <a:spLocks noGrp="1"/>
          </p:cNvSpPr>
          <p:nvPr>
            <p:ph idx="1"/>
          </p:nvPr>
        </p:nvSpPr>
        <p:spPr/>
        <p:txBody>
          <a:bodyPr/>
          <a:lstStyle/>
          <a:p>
            <a:r>
              <a:rPr lang="en-US" dirty="0" smtClean="0"/>
              <a:t>CAD and CVD are by far the biggest health risks for women</a:t>
            </a:r>
          </a:p>
          <a:p>
            <a:r>
              <a:rPr lang="en-US" dirty="0" smtClean="0"/>
              <a:t>Awareness is still less than it needs to be</a:t>
            </a:r>
          </a:p>
          <a:p>
            <a:r>
              <a:rPr lang="en-US" dirty="0" smtClean="0"/>
              <a:t>Prevention CAN reduce risk</a:t>
            </a:r>
          </a:p>
          <a:p>
            <a:r>
              <a:rPr lang="en-US" dirty="0" smtClean="0"/>
              <a:t>Screening programs are available</a:t>
            </a:r>
            <a:endParaRPr lang="en-US" dirty="0"/>
          </a:p>
        </p:txBody>
      </p:sp>
    </p:spTree>
    <p:extLst>
      <p:ext uri="{BB962C8B-B14F-4D97-AF65-F5344CB8AC3E}">
        <p14:creationId xmlns:p14="http://schemas.microsoft.com/office/powerpoint/2010/main" val="34222339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points	</a:t>
            </a:r>
            <a:endParaRPr lang="en-US" dirty="0"/>
          </a:p>
        </p:txBody>
      </p:sp>
      <p:sp>
        <p:nvSpPr>
          <p:cNvPr id="3" name="Content Placeholder 2"/>
          <p:cNvSpPr>
            <a:spLocks noGrp="1"/>
          </p:cNvSpPr>
          <p:nvPr>
            <p:ph idx="1"/>
          </p:nvPr>
        </p:nvSpPr>
        <p:spPr/>
        <p:txBody>
          <a:bodyPr/>
          <a:lstStyle/>
          <a:p>
            <a:r>
              <a:rPr lang="en-US" dirty="0" smtClean="0"/>
              <a:t>Women can present differently, and do worse when they do</a:t>
            </a:r>
          </a:p>
          <a:p>
            <a:r>
              <a:rPr lang="en-US" dirty="0" smtClean="0"/>
              <a:t>Women are referred less often for appropriate testing and treatment</a:t>
            </a:r>
          </a:p>
          <a:p>
            <a:r>
              <a:rPr lang="en-US" dirty="0" smtClean="0"/>
              <a:t>Women can have more complications from treatment, but still fare better than without </a:t>
            </a:r>
            <a:r>
              <a:rPr lang="en-US" dirty="0" err="1" smtClean="0"/>
              <a:t>rx</a:t>
            </a:r>
            <a:endParaRPr lang="en-US" dirty="0" smtClean="0"/>
          </a:p>
          <a:p>
            <a:r>
              <a:rPr lang="en-US" dirty="0" smtClean="0"/>
              <a:t>Special considerations: pregnancy, menopause, comorbidities</a:t>
            </a:r>
          </a:p>
          <a:p>
            <a:endParaRPr lang="en-US" dirty="0"/>
          </a:p>
        </p:txBody>
      </p:sp>
    </p:spTree>
    <p:extLst>
      <p:ext uri="{BB962C8B-B14F-4D97-AF65-F5344CB8AC3E}">
        <p14:creationId xmlns:p14="http://schemas.microsoft.com/office/powerpoint/2010/main" val="23069976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Picture 4"/>
          <p:cNvPicPr>
            <a:picLocks noChangeAspect="1"/>
          </p:cNvPicPr>
          <p:nvPr/>
        </p:nvPicPr>
        <p:blipFill>
          <a:blip r:embed="rId2"/>
          <a:stretch>
            <a:fillRect/>
          </a:stretch>
        </p:blipFill>
        <p:spPr>
          <a:xfrm>
            <a:off x="101600" y="1511300"/>
            <a:ext cx="8940800" cy="4224482"/>
          </a:xfrm>
          <a:prstGeom prst="rect">
            <a:avLst/>
          </a:prstGeom>
        </p:spPr>
      </p:pic>
    </p:spTree>
    <p:extLst>
      <p:ext uri="{BB962C8B-B14F-4D97-AF65-F5344CB8AC3E}">
        <p14:creationId xmlns:p14="http://schemas.microsoft.com/office/powerpoint/2010/main" val="175080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	</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Arial" charset="0"/>
              <a:cs typeface="Arial" charset="0"/>
            </a:endParaRPr>
          </a:p>
          <a:p>
            <a:pPr marL="0" indent="0">
              <a:buNone/>
            </a:pPr>
            <a:endParaRPr lang="en-US" dirty="0">
              <a:latin typeface="Arial" charset="0"/>
              <a:cs typeface="Arial" charset="0"/>
            </a:endParaRPr>
          </a:p>
          <a:p>
            <a:pPr marL="0" indent="0" algn="ctr">
              <a:buNone/>
            </a:pPr>
            <a:r>
              <a:rPr lang="en-US" sz="4000" b="1" i="1" dirty="0" smtClean="0">
                <a:latin typeface="Arial" charset="0"/>
                <a:cs typeface="Arial" charset="0"/>
              </a:rPr>
              <a:t>One woman dies every minute from cardiovascular disease in the U.S.!</a:t>
            </a:r>
            <a:endParaRPr lang="en-US" sz="4000" b="1" i="1" dirty="0">
              <a:latin typeface="Arial" charset="0"/>
              <a:cs typeface="Arial" charset="0"/>
            </a:endParaRPr>
          </a:p>
        </p:txBody>
      </p:sp>
      <p:sp>
        <p:nvSpPr>
          <p:cNvPr id="4" name="Footer Placeholder 3"/>
          <p:cNvSpPr>
            <a:spLocks noGrp="1"/>
          </p:cNvSpPr>
          <p:nvPr>
            <p:ph type="ftr" sz="quarter" idx="11"/>
          </p:nvPr>
        </p:nvSpPr>
        <p:spPr/>
        <p:txBody>
          <a:bodyPr/>
          <a:lstStyle/>
          <a:p>
            <a:r>
              <a:rPr lang="en-US" smtClean="0"/>
              <a:t>Heart Disease and Stroke Statistics - 2013 Update, AHA</a:t>
            </a:r>
            <a:endParaRPr lang="en-US"/>
          </a:p>
        </p:txBody>
      </p:sp>
    </p:spTree>
    <p:extLst>
      <p:ext uri="{BB962C8B-B14F-4D97-AF65-F5344CB8AC3E}">
        <p14:creationId xmlns:p14="http://schemas.microsoft.com/office/powerpoint/2010/main" val="301834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	</a:t>
            </a:r>
            <a:endParaRPr lang="en-US" dirty="0"/>
          </a:p>
        </p:txBody>
      </p:sp>
      <p:sp>
        <p:nvSpPr>
          <p:cNvPr id="3" name="Content Placeholder 2"/>
          <p:cNvSpPr>
            <a:spLocks noGrp="1"/>
          </p:cNvSpPr>
          <p:nvPr>
            <p:ph idx="1"/>
          </p:nvPr>
        </p:nvSpPr>
        <p:spPr/>
        <p:txBody>
          <a:bodyPr/>
          <a:lstStyle/>
          <a:p>
            <a:r>
              <a:rPr lang="en-US" dirty="0">
                <a:latin typeface="Arial" charset="0"/>
              </a:rPr>
              <a:t>CVD accounts for a third of all female deaths</a:t>
            </a:r>
          </a:p>
          <a:p>
            <a:r>
              <a:rPr lang="en-US" dirty="0">
                <a:latin typeface="Arial" charset="0"/>
              </a:rPr>
              <a:t>Maryland ranks 33</a:t>
            </a:r>
            <a:r>
              <a:rPr lang="en-US" baseline="30000" dirty="0">
                <a:latin typeface="Arial" charset="0"/>
              </a:rPr>
              <a:t>rd</a:t>
            </a:r>
            <a:r>
              <a:rPr lang="en-US" dirty="0">
                <a:latin typeface="Arial" charset="0"/>
              </a:rPr>
              <a:t> in death rate due to CVD, 40</a:t>
            </a:r>
            <a:r>
              <a:rPr lang="en-US" baseline="30000" dirty="0">
                <a:latin typeface="Arial" charset="0"/>
              </a:rPr>
              <a:t>th</a:t>
            </a:r>
            <a:r>
              <a:rPr lang="en-US" dirty="0">
                <a:latin typeface="Arial" charset="0"/>
              </a:rPr>
              <a:t> in death rate due to CAD</a:t>
            </a:r>
          </a:p>
          <a:p>
            <a:r>
              <a:rPr lang="en-US" dirty="0">
                <a:latin typeface="Arial" charset="0"/>
              </a:rPr>
              <a:t>CVD and CAD disproportionately affect African-American and Latina women</a:t>
            </a:r>
          </a:p>
        </p:txBody>
      </p:sp>
      <p:sp>
        <p:nvSpPr>
          <p:cNvPr id="4" name="Footer Placeholder 3"/>
          <p:cNvSpPr>
            <a:spLocks noGrp="1"/>
          </p:cNvSpPr>
          <p:nvPr>
            <p:ph type="ftr" sz="quarter" idx="11"/>
          </p:nvPr>
        </p:nvSpPr>
        <p:spPr/>
        <p:txBody>
          <a:bodyPr/>
          <a:lstStyle/>
          <a:p>
            <a:r>
              <a:rPr lang="en-US" smtClean="0"/>
              <a:t>CDC data and Heart Disease and Stroke Statistics - 2012 Update, AHA </a:t>
            </a:r>
            <a:endParaRPr lang="en-US"/>
          </a:p>
        </p:txBody>
      </p:sp>
    </p:spTree>
    <p:extLst>
      <p:ext uri="{BB962C8B-B14F-4D97-AF65-F5344CB8AC3E}">
        <p14:creationId xmlns:p14="http://schemas.microsoft.com/office/powerpoint/2010/main" val="406405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	</a:t>
            </a:r>
            <a:endParaRPr lang="en-US" dirty="0"/>
          </a:p>
        </p:txBody>
      </p:sp>
      <p:sp>
        <p:nvSpPr>
          <p:cNvPr id="3" name="Content Placeholder 2"/>
          <p:cNvSpPr>
            <a:spLocks noGrp="1"/>
          </p:cNvSpPr>
          <p:nvPr>
            <p:ph idx="1"/>
          </p:nvPr>
        </p:nvSpPr>
        <p:spPr/>
        <p:txBody>
          <a:bodyPr>
            <a:normAutofit/>
          </a:bodyPr>
          <a:lstStyle/>
          <a:p>
            <a:r>
              <a:rPr lang="en-US" dirty="0" smtClean="0">
                <a:latin typeface="Arial" charset="0"/>
              </a:rPr>
              <a:t>Women are roughly 10 </a:t>
            </a:r>
            <a:r>
              <a:rPr lang="en-US" dirty="0" err="1" smtClean="0">
                <a:latin typeface="Arial" charset="0"/>
              </a:rPr>
              <a:t>yrs</a:t>
            </a:r>
            <a:r>
              <a:rPr lang="en-US" dirty="0" smtClean="0">
                <a:latin typeface="Arial" charset="0"/>
              </a:rPr>
              <a:t> older than men when they present, and have more co-morbidities</a:t>
            </a:r>
          </a:p>
          <a:p>
            <a:r>
              <a:rPr lang="en-US" dirty="0" smtClean="0">
                <a:latin typeface="Arial" charset="0"/>
              </a:rPr>
              <a:t>Young women also develop CAD and have a worse prognosis than men</a:t>
            </a:r>
          </a:p>
          <a:p>
            <a:r>
              <a:rPr lang="en-US" dirty="0" smtClean="0">
                <a:latin typeface="Arial" charset="0"/>
              </a:rPr>
              <a:t>Women are more likely to wait before presenting to medical attention</a:t>
            </a:r>
          </a:p>
        </p:txBody>
      </p:sp>
      <p:sp>
        <p:nvSpPr>
          <p:cNvPr id="4" name="Footer Placeholder 3"/>
          <p:cNvSpPr>
            <a:spLocks noGrp="1"/>
          </p:cNvSpPr>
          <p:nvPr>
            <p:ph type="ftr" sz="quarter" idx="11"/>
          </p:nvPr>
        </p:nvSpPr>
        <p:spPr>
          <a:xfrm>
            <a:off x="3124200" y="6015362"/>
            <a:ext cx="2895600" cy="706114"/>
          </a:xfrm>
        </p:spPr>
        <p:txBody>
          <a:bodyPr/>
          <a:lstStyle/>
          <a:p>
            <a:r>
              <a:rPr lang="fr-FR" smtClean="0"/>
              <a:t>Stangl V, et al. Eur Heart J 2008;29:707; Mosca L et al. Circulation 2005;111:499; Wenger NK. Circulation 2004;109:558; Alter DA et al. JACC 2002;39:1909</a:t>
            </a:r>
            <a:endParaRPr lang="en-US" dirty="0"/>
          </a:p>
        </p:txBody>
      </p:sp>
    </p:spTree>
    <p:extLst>
      <p:ext uri="{BB962C8B-B14F-4D97-AF65-F5344CB8AC3E}">
        <p14:creationId xmlns:p14="http://schemas.microsoft.com/office/powerpoint/2010/main" val="26084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the Problem	</a:t>
            </a:r>
            <a:endParaRPr lang="en-US" dirty="0"/>
          </a:p>
        </p:txBody>
      </p:sp>
      <p:sp>
        <p:nvSpPr>
          <p:cNvPr id="3" name="Content Placeholder 2"/>
          <p:cNvSpPr>
            <a:spLocks noGrp="1"/>
          </p:cNvSpPr>
          <p:nvPr>
            <p:ph idx="1"/>
          </p:nvPr>
        </p:nvSpPr>
        <p:spPr/>
        <p:txBody>
          <a:bodyPr>
            <a:normAutofit/>
          </a:bodyPr>
          <a:lstStyle/>
          <a:p>
            <a:r>
              <a:rPr lang="en-US" dirty="0" smtClean="0">
                <a:latin typeface="Arial" charset="0"/>
              </a:rPr>
              <a:t>Women are referred less often for appropriate testing or treatment</a:t>
            </a:r>
          </a:p>
          <a:p>
            <a:r>
              <a:rPr lang="en-US" dirty="0" smtClean="0">
                <a:latin typeface="Arial" charset="0"/>
              </a:rPr>
              <a:t>Women with MI are more likely to have complications and increased mortality</a:t>
            </a:r>
          </a:p>
          <a:p>
            <a:r>
              <a:rPr lang="en-US" dirty="0" smtClean="0">
                <a:latin typeface="Arial" charset="0"/>
              </a:rPr>
              <a:t>Fewer women have been included in studies, so there’s less data</a:t>
            </a:r>
            <a:endParaRPr lang="en-US" dirty="0">
              <a:latin typeface="Arial" charset="0"/>
            </a:endParaRPr>
          </a:p>
        </p:txBody>
      </p:sp>
    </p:spTree>
    <p:extLst>
      <p:ext uri="{BB962C8B-B14F-4D97-AF65-F5344CB8AC3E}">
        <p14:creationId xmlns:p14="http://schemas.microsoft.com/office/powerpoint/2010/main" val="1688899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is lacking!</a:t>
            </a:r>
            <a:endParaRPr lang="en-US" dirty="0"/>
          </a:p>
        </p:txBody>
      </p:sp>
      <p:pic>
        <p:nvPicPr>
          <p:cNvPr id="6" name="Picture 5"/>
          <p:cNvPicPr>
            <a:picLocks noChangeAspect="1"/>
          </p:cNvPicPr>
          <p:nvPr/>
        </p:nvPicPr>
        <p:blipFill>
          <a:blip r:embed="rId2"/>
          <a:stretch>
            <a:fillRect/>
          </a:stretch>
        </p:blipFill>
        <p:spPr>
          <a:xfrm>
            <a:off x="0" y="1612900"/>
            <a:ext cx="9144000" cy="3617536"/>
          </a:xfrm>
          <a:prstGeom prst="rect">
            <a:avLst/>
          </a:prstGeom>
        </p:spPr>
      </p:pic>
    </p:spTree>
    <p:extLst>
      <p:ext uri="{BB962C8B-B14F-4D97-AF65-F5344CB8AC3E}">
        <p14:creationId xmlns:p14="http://schemas.microsoft.com/office/powerpoint/2010/main" val="176731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is lacking!</a:t>
            </a:r>
            <a:endParaRPr lang="en-US" dirty="0"/>
          </a:p>
        </p:txBody>
      </p:sp>
      <p:sp>
        <p:nvSpPr>
          <p:cNvPr id="3" name="Content Placeholder 2"/>
          <p:cNvSpPr>
            <a:spLocks noGrp="1"/>
          </p:cNvSpPr>
          <p:nvPr>
            <p:ph idx="1"/>
          </p:nvPr>
        </p:nvSpPr>
        <p:spPr/>
        <p:txBody>
          <a:bodyPr/>
          <a:lstStyle/>
          <a:p>
            <a:r>
              <a:rPr lang="en-US" dirty="0" smtClean="0"/>
              <a:t>~2500 women &gt; 25 </a:t>
            </a:r>
            <a:r>
              <a:rPr lang="en-US" dirty="0" err="1" smtClean="0"/>
              <a:t>y.o</a:t>
            </a:r>
            <a:r>
              <a:rPr lang="en-US" dirty="0" smtClean="0"/>
              <a:t>. surveyed</a:t>
            </a:r>
          </a:p>
          <a:p>
            <a:r>
              <a:rPr lang="en-US" dirty="0" smtClean="0"/>
              <a:t>Between 1997-2012, awareness among whole study population nearly doubled: 30%</a:t>
            </a:r>
            <a:r>
              <a:rPr lang="en-US" dirty="0" smtClean="0">
                <a:sym typeface="Wingdings"/>
              </a:rPr>
              <a:t>56%</a:t>
            </a:r>
          </a:p>
          <a:p>
            <a:r>
              <a:rPr lang="en-US" dirty="0" smtClean="0">
                <a:sym typeface="Wingdings"/>
              </a:rPr>
              <a:t>Still low in minorities:</a:t>
            </a:r>
          </a:p>
          <a:p>
            <a:pPr lvl="1"/>
            <a:r>
              <a:rPr lang="en-US" dirty="0" smtClean="0">
                <a:sym typeface="Wingdings"/>
              </a:rPr>
              <a:t>Blacks: 36%</a:t>
            </a:r>
          </a:p>
          <a:p>
            <a:pPr lvl="1"/>
            <a:r>
              <a:rPr lang="en-US" dirty="0" smtClean="0">
                <a:sym typeface="Wingdings"/>
              </a:rPr>
              <a:t>Hispanics: 34%</a:t>
            </a:r>
          </a:p>
          <a:p>
            <a:endParaRPr lang="en-US" dirty="0"/>
          </a:p>
        </p:txBody>
      </p:sp>
      <p:sp>
        <p:nvSpPr>
          <p:cNvPr id="4" name="Footer Placeholder 3"/>
          <p:cNvSpPr>
            <a:spLocks noGrp="1"/>
          </p:cNvSpPr>
          <p:nvPr>
            <p:ph type="ftr" sz="quarter" idx="11"/>
          </p:nvPr>
        </p:nvSpPr>
        <p:spPr/>
        <p:txBody>
          <a:bodyPr/>
          <a:lstStyle/>
          <a:p>
            <a:r>
              <a:rPr lang="en-US" smtClean="0"/>
              <a:t>Mosca L, et al. Fifteen-year trends in awareness of heart disease in women. Circulation 2013; 127.</a:t>
            </a:r>
            <a:endParaRPr lang="en-US"/>
          </a:p>
        </p:txBody>
      </p:sp>
    </p:spTree>
    <p:extLst>
      <p:ext uri="{BB962C8B-B14F-4D97-AF65-F5344CB8AC3E}">
        <p14:creationId xmlns:p14="http://schemas.microsoft.com/office/powerpoint/2010/main" val="313631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12053"/>
          </a:xfrm>
        </p:spPr>
        <p:txBody>
          <a:bodyPr>
            <a:normAutofit fontScale="90000"/>
          </a:bodyPr>
          <a:lstStyle/>
          <a:p>
            <a:r>
              <a:rPr lang="en-US" dirty="0" smtClean="0"/>
              <a:t>Awareness</a:t>
            </a:r>
            <a:endParaRPr lang="en-US" dirty="0"/>
          </a:p>
        </p:txBody>
      </p:sp>
      <p:pic>
        <p:nvPicPr>
          <p:cNvPr id="7" name="Picture 6"/>
          <p:cNvPicPr>
            <a:picLocks noChangeAspect="1"/>
          </p:cNvPicPr>
          <p:nvPr/>
        </p:nvPicPr>
        <p:blipFill>
          <a:blip r:embed="rId2"/>
          <a:stretch>
            <a:fillRect/>
          </a:stretch>
        </p:blipFill>
        <p:spPr>
          <a:xfrm>
            <a:off x="457200" y="886691"/>
            <a:ext cx="8229600" cy="5834784"/>
          </a:xfrm>
          <a:prstGeom prst="rect">
            <a:avLst/>
          </a:prstGeom>
        </p:spPr>
      </p:pic>
      <p:sp>
        <p:nvSpPr>
          <p:cNvPr id="2" name="Footer Placeholder 1"/>
          <p:cNvSpPr>
            <a:spLocks noGrp="1"/>
          </p:cNvSpPr>
          <p:nvPr>
            <p:ph type="ftr" sz="quarter" idx="11"/>
          </p:nvPr>
        </p:nvSpPr>
        <p:spPr/>
        <p:txBody>
          <a:bodyPr/>
          <a:lstStyle/>
          <a:p>
            <a:r>
              <a:rPr lang="en-US" smtClean="0"/>
              <a:t>Mosca L, et al. Fifteen-year trends in awareness of heart disease in women. Circulation 2013; 127.</a:t>
            </a:r>
            <a:endParaRPr lang="en-US"/>
          </a:p>
        </p:txBody>
      </p:sp>
    </p:spTree>
    <p:extLst>
      <p:ext uri="{BB962C8B-B14F-4D97-AF65-F5344CB8AC3E}">
        <p14:creationId xmlns:p14="http://schemas.microsoft.com/office/powerpoint/2010/main" val="381701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762000"/>
            <a:ext cx="8305800" cy="1066800"/>
          </a:xfrm>
        </p:spPr>
        <p:txBody>
          <a:bodyPr/>
          <a:lstStyle/>
          <a:p>
            <a:r>
              <a:rPr lang="en-US" dirty="0">
                <a:latin typeface="Arial" charset="0"/>
              </a:rPr>
              <a:t>What are the symptoms?</a:t>
            </a:r>
            <a:endParaRPr lang="en-US" dirty="0">
              <a:latin typeface="Arial" charset="0"/>
              <a:cs typeface="Arial" charset="0"/>
            </a:endParaRPr>
          </a:p>
        </p:txBody>
      </p:sp>
      <p:pic>
        <p:nvPicPr>
          <p:cNvPr id="522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43150"/>
            <a:ext cx="1371600" cy="1371600"/>
          </a:xfrm>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62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362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62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3622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5720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57200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Box 10"/>
          <p:cNvSpPr txBox="1">
            <a:spLocks noChangeArrowheads="1"/>
          </p:cNvSpPr>
          <p:nvPr/>
        </p:nvSpPr>
        <p:spPr bwMode="auto">
          <a:xfrm>
            <a:off x="457200" y="39624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a:solidFill>
                  <a:srgbClr val="000000"/>
                </a:solidFill>
                <a:latin typeface="Times" charset="0"/>
              </a:rPr>
              <a:t>Chest pain or discomfort</a:t>
            </a:r>
          </a:p>
        </p:txBody>
      </p:sp>
      <p:sp>
        <p:nvSpPr>
          <p:cNvPr id="52234" name="TextBox 11"/>
          <p:cNvSpPr txBox="1">
            <a:spLocks noChangeArrowheads="1"/>
          </p:cNvSpPr>
          <p:nvPr/>
        </p:nvSpPr>
        <p:spPr bwMode="auto">
          <a:xfrm>
            <a:off x="2514600" y="3886200"/>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dirty="0">
                <a:solidFill>
                  <a:srgbClr val="000000"/>
                </a:solidFill>
                <a:latin typeface="Times" charset="0"/>
              </a:rPr>
              <a:t>Unusual upper body discomfort</a:t>
            </a:r>
          </a:p>
        </p:txBody>
      </p:sp>
      <p:sp>
        <p:nvSpPr>
          <p:cNvPr id="52235" name="TextBox 12"/>
          <p:cNvSpPr txBox="1">
            <a:spLocks noChangeArrowheads="1"/>
          </p:cNvSpPr>
          <p:nvPr/>
        </p:nvSpPr>
        <p:spPr bwMode="auto">
          <a:xfrm>
            <a:off x="3962400" y="39624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a:solidFill>
                  <a:srgbClr val="000000"/>
                </a:solidFill>
                <a:latin typeface="Times" charset="0"/>
              </a:rPr>
              <a:t>Shortness of breath</a:t>
            </a:r>
          </a:p>
        </p:txBody>
      </p:sp>
      <p:sp>
        <p:nvSpPr>
          <p:cNvPr id="52236" name="TextBox 13"/>
          <p:cNvSpPr txBox="1">
            <a:spLocks noChangeArrowheads="1"/>
          </p:cNvSpPr>
          <p:nvPr/>
        </p:nvSpPr>
        <p:spPr bwMode="auto">
          <a:xfrm>
            <a:off x="5562600" y="40386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a:solidFill>
                  <a:srgbClr val="000000"/>
                </a:solidFill>
                <a:latin typeface="Times" charset="0"/>
              </a:rPr>
              <a:t>Breaking out in a cold sweat</a:t>
            </a:r>
          </a:p>
        </p:txBody>
      </p:sp>
      <p:sp>
        <p:nvSpPr>
          <p:cNvPr id="52237" name="TextBox 14"/>
          <p:cNvSpPr txBox="1">
            <a:spLocks noChangeArrowheads="1"/>
          </p:cNvSpPr>
          <p:nvPr/>
        </p:nvSpPr>
        <p:spPr bwMode="auto">
          <a:xfrm>
            <a:off x="7239000" y="4114800"/>
            <a:ext cx="129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a:solidFill>
                  <a:srgbClr val="000000"/>
                </a:solidFill>
                <a:latin typeface="Times" charset="0"/>
              </a:rPr>
              <a:t>Unusual or unexplained fatigue (tiredness)</a:t>
            </a:r>
          </a:p>
        </p:txBody>
      </p:sp>
      <p:sp>
        <p:nvSpPr>
          <p:cNvPr id="52238" name="TextBox 15"/>
          <p:cNvSpPr txBox="1">
            <a:spLocks noChangeArrowheads="1"/>
          </p:cNvSpPr>
          <p:nvPr/>
        </p:nvSpPr>
        <p:spPr bwMode="auto">
          <a:xfrm>
            <a:off x="2362200" y="60960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dirty="0">
                <a:solidFill>
                  <a:srgbClr val="000000"/>
                </a:solidFill>
                <a:latin typeface="Times" charset="0"/>
              </a:rPr>
              <a:t>Light-headedness or sudden dizziness</a:t>
            </a:r>
          </a:p>
        </p:txBody>
      </p:sp>
      <p:sp>
        <p:nvSpPr>
          <p:cNvPr id="52239" name="TextBox 16"/>
          <p:cNvSpPr txBox="1">
            <a:spLocks noChangeArrowheads="1"/>
          </p:cNvSpPr>
          <p:nvPr/>
        </p:nvSpPr>
        <p:spPr bwMode="auto">
          <a:xfrm>
            <a:off x="4572000" y="60960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2"/>
                </a:solidFill>
                <a:latin typeface="Times New Roman" charset="0"/>
                <a:ea typeface="ＭＳ Ｐゴシック" charset="0"/>
                <a:cs typeface="ＭＳ Ｐゴシック" charset="0"/>
              </a:defRPr>
            </a:lvl1pPr>
            <a:lvl2pPr marL="742950" indent="-285750" eaLnBrk="0" hangingPunct="0">
              <a:defRPr sz="4400">
                <a:solidFill>
                  <a:schemeClr val="bg2"/>
                </a:solidFill>
                <a:latin typeface="Times New Roman" charset="0"/>
                <a:ea typeface="ＭＳ Ｐゴシック" charset="0"/>
              </a:defRPr>
            </a:lvl2pPr>
            <a:lvl3pPr marL="1143000" indent="-228600" eaLnBrk="0" hangingPunct="0">
              <a:defRPr sz="4400">
                <a:solidFill>
                  <a:schemeClr val="bg2"/>
                </a:solidFill>
                <a:latin typeface="Times New Roman" charset="0"/>
                <a:ea typeface="ＭＳ Ｐゴシック" charset="0"/>
              </a:defRPr>
            </a:lvl3pPr>
            <a:lvl4pPr marL="1600200" indent="-228600" eaLnBrk="0" hangingPunct="0">
              <a:defRPr sz="4400">
                <a:solidFill>
                  <a:schemeClr val="bg2"/>
                </a:solidFill>
                <a:latin typeface="Times New Roman" charset="0"/>
                <a:ea typeface="ＭＳ Ｐゴシック" charset="0"/>
              </a:defRPr>
            </a:lvl4pPr>
            <a:lvl5pPr marL="2057400" indent="-228600" eaLnBrk="0" hangingPunct="0">
              <a:defRPr sz="4400">
                <a:solidFill>
                  <a:schemeClr val="bg2"/>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bg2"/>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bg2"/>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bg2"/>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bg2"/>
                </a:solidFill>
                <a:latin typeface="Times New Roman" charset="0"/>
                <a:ea typeface="ＭＳ Ｐゴシック" charset="0"/>
              </a:defRPr>
            </a:lvl9pPr>
          </a:lstStyle>
          <a:p>
            <a:pPr algn="ctr" eaLnBrk="1" hangingPunct="1"/>
            <a:r>
              <a:rPr lang="en-US" sz="1400">
                <a:solidFill>
                  <a:srgbClr val="000000"/>
                </a:solidFill>
                <a:latin typeface="Times" charset="0"/>
              </a:rPr>
              <a:t>Nausea (feeling sick to the stomach)</a:t>
            </a:r>
          </a:p>
        </p:txBody>
      </p:sp>
    </p:spTree>
    <p:extLst>
      <p:ext uri="{BB962C8B-B14F-4D97-AF65-F5344CB8AC3E}">
        <p14:creationId xmlns:p14="http://schemas.microsoft.com/office/powerpoint/2010/main" val="298667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in women with MI	</a:t>
            </a:r>
            <a:endParaRPr lang="en-US" dirty="0"/>
          </a:p>
        </p:txBody>
      </p:sp>
      <p:sp>
        <p:nvSpPr>
          <p:cNvPr id="3" name="Content Placeholder 2"/>
          <p:cNvSpPr>
            <a:spLocks noGrp="1"/>
          </p:cNvSpPr>
          <p:nvPr>
            <p:ph idx="1"/>
          </p:nvPr>
        </p:nvSpPr>
        <p:spPr/>
        <p:txBody>
          <a:bodyPr/>
          <a:lstStyle/>
          <a:p>
            <a:r>
              <a:rPr lang="en-US" dirty="0" smtClean="0"/>
              <a:t>Study of 515 women with MI</a:t>
            </a:r>
          </a:p>
          <a:p>
            <a:pPr lvl="1"/>
            <a:r>
              <a:rPr lang="en-US" dirty="0" smtClean="0"/>
              <a:t>Chest pain absent in 43%</a:t>
            </a:r>
          </a:p>
          <a:p>
            <a:pPr lvl="1"/>
            <a:r>
              <a:rPr lang="en-US" dirty="0" smtClean="0"/>
              <a:t>Most common symptom:</a:t>
            </a:r>
          </a:p>
          <a:p>
            <a:pPr lvl="2"/>
            <a:r>
              <a:rPr lang="en-US" dirty="0" smtClean="0"/>
              <a:t>Dyspnea in 58%</a:t>
            </a:r>
          </a:p>
          <a:p>
            <a:pPr lvl="2"/>
            <a:r>
              <a:rPr lang="en-US" dirty="0" smtClean="0"/>
              <a:t>Weakness in 55%</a:t>
            </a:r>
          </a:p>
          <a:p>
            <a:pPr lvl="2"/>
            <a:r>
              <a:rPr lang="en-US" dirty="0" smtClean="0"/>
              <a:t>Fatigue in 43%</a:t>
            </a:r>
          </a:p>
          <a:p>
            <a:pPr lvl="1"/>
            <a:r>
              <a:rPr lang="en-US" dirty="0" err="1" smtClean="0"/>
              <a:t>Prodrome</a:t>
            </a:r>
            <a:r>
              <a:rPr lang="en-US" dirty="0" smtClean="0"/>
              <a:t>:</a:t>
            </a:r>
          </a:p>
          <a:p>
            <a:pPr lvl="2"/>
            <a:r>
              <a:rPr lang="en-US" dirty="0" smtClean="0"/>
              <a:t>Fatigue in 71%</a:t>
            </a:r>
          </a:p>
          <a:p>
            <a:pPr lvl="2"/>
            <a:r>
              <a:rPr lang="en-US" dirty="0" smtClean="0"/>
              <a:t>Sleep disturbance (48%), dyspnea (42%)</a:t>
            </a:r>
          </a:p>
        </p:txBody>
      </p:sp>
      <p:sp>
        <p:nvSpPr>
          <p:cNvPr id="4" name="Footer Placeholder 3"/>
          <p:cNvSpPr>
            <a:spLocks noGrp="1"/>
          </p:cNvSpPr>
          <p:nvPr>
            <p:ph type="ftr" sz="quarter" idx="11"/>
          </p:nvPr>
        </p:nvSpPr>
        <p:spPr/>
        <p:txBody>
          <a:bodyPr/>
          <a:lstStyle/>
          <a:p>
            <a:r>
              <a:rPr lang="en-US" smtClean="0"/>
              <a:t>McSweeney JC, et al. Circulation 2003;108:2619</a:t>
            </a:r>
            <a:endParaRPr lang="en-US"/>
          </a:p>
        </p:txBody>
      </p:sp>
    </p:spTree>
    <p:extLst>
      <p:ext uri="{BB962C8B-B14F-4D97-AF65-F5344CB8AC3E}">
        <p14:creationId xmlns:p14="http://schemas.microsoft.com/office/powerpoint/2010/main" val="351234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457200" cy="6858000"/>
          </a:xfrm>
          <a:prstGeom prst="rect">
            <a:avLst/>
          </a:prstGeom>
          <a:solidFill>
            <a:srgbClr val="DE0202"/>
          </a:solidFill>
          <a:ln w="9525">
            <a:noFill/>
            <a:miter lim="800000"/>
            <a:headEnd/>
            <a:tailEnd/>
          </a:ln>
        </p:spPr>
        <p:txBody>
          <a:bodyPr wrap="none" anchor="ctr"/>
          <a:lstStyle/>
          <a:p>
            <a:endParaRPr lang="ru-RU"/>
          </a:p>
        </p:txBody>
      </p:sp>
      <p:pic>
        <p:nvPicPr>
          <p:cNvPr id="2051" name="Picture 11" descr="Go RED_LOGO_4c"/>
          <p:cNvPicPr>
            <a:picLocks noChangeAspect="1" noChangeArrowheads="1"/>
          </p:cNvPicPr>
          <p:nvPr/>
        </p:nvPicPr>
        <p:blipFill>
          <a:blip r:embed="rId3"/>
          <a:srcRect/>
          <a:stretch>
            <a:fillRect/>
          </a:stretch>
        </p:blipFill>
        <p:spPr bwMode="auto">
          <a:xfrm>
            <a:off x="1289050" y="1524000"/>
            <a:ext cx="7016750" cy="34290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in women with MI	</a:t>
            </a:r>
            <a:endParaRPr lang="en-US" dirty="0"/>
          </a:p>
        </p:txBody>
      </p:sp>
      <p:sp>
        <p:nvSpPr>
          <p:cNvPr id="3" name="Content Placeholder 2"/>
          <p:cNvSpPr>
            <a:spLocks noGrp="1"/>
          </p:cNvSpPr>
          <p:nvPr>
            <p:ph idx="1"/>
          </p:nvPr>
        </p:nvSpPr>
        <p:spPr/>
        <p:txBody>
          <a:bodyPr/>
          <a:lstStyle/>
          <a:p>
            <a:r>
              <a:rPr lang="en-US" dirty="0" smtClean="0"/>
              <a:t>Over 1,000,000 men and women in NRMI registry, 1994-2006 (481,581 women)</a:t>
            </a:r>
          </a:p>
          <a:p>
            <a:pPr lvl="1"/>
            <a:r>
              <a:rPr lang="en-US" dirty="0" smtClean="0"/>
              <a:t>42% of women presented without Chest pain (vs. 31% of men)</a:t>
            </a:r>
          </a:p>
          <a:p>
            <a:pPr lvl="1"/>
            <a:r>
              <a:rPr lang="en-US" dirty="0" smtClean="0"/>
              <a:t>Higher in-hospital mortality in women (14.6%) than in men (10.3%)</a:t>
            </a:r>
          </a:p>
          <a:p>
            <a:pPr lvl="1"/>
            <a:r>
              <a:rPr lang="en-US" dirty="0" smtClean="0"/>
              <a:t>Younger women without chest pain were at the highest risk</a:t>
            </a:r>
          </a:p>
        </p:txBody>
      </p:sp>
      <p:sp>
        <p:nvSpPr>
          <p:cNvPr id="4" name="Footer Placeholder 3"/>
          <p:cNvSpPr>
            <a:spLocks noGrp="1"/>
          </p:cNvSpPr>
          <p:nvPr>
            <p:ph type="ftr" sz="quarter" idx="11"/>
          </p:nvPr>
        </p:nvSpPr>
        <p:spPr/>
        <p:txBody>
          <a:bodyPr/>
          <a:lstStyle/>
          <a:p>
            <a:r>
              <a:rPr lang="en-US" smtClean="0"/>
              <a:t>Canto JG et al. JAMA 2012;307:813</a:t>
            </a:r>
            <a:endParaRPr lang="en-US" dirty="0"/>
          </a:p>
        </p:txBody>
      </p:sp>
    </p:spTree>
    <p:extLst>
      <p:ext uri="{BB962C8B-B14F-4D97-AF65-F5344CB8AC3E}">
        <p14:creationId xmlns:p14="http://schemas.microsoft.com/office/powerpoint/2010/main" val="197073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in women with MI	</a:t>
            </a:r>
            <a:endParaRPr lang="en-US" dirty="0"/>
          </a:p>
        </p:txBody>
      </p:sp>
      <p:sp>
        <p:nvSpPr>
          <p:cNvPr id="3" name="Content Placeholder 2"/>
          <p:cNvSpPr>
            <a:spLocks noGrp="1"/>
          </p:cNvSpPr>
          <p:nvPr>
            <p:ph idx="1"/>
          </p:nvPr>
        </p:nvSpPr>
        <p:spPr/>
        <p:txBody>
          <a:bodyPr>
            <a:normAutofit/>
          </a:bodyPr>
          <a:lstStyle/>
          <a:p>
            <a:r>
              <a:rPr lang="en-US" dirty="0" smtClean="0"/>
              <a:t>These women who presented without Chest pain were sicker and fared worse:	</a:t>
            </a:r>
          </a:p>
          <a:p>
            <a:pPr lvl="1"/>
            <a:r>
              <a:rPr lang="en-US" dirty="0" smtClean="0"/>
              <a:t>More had </a:t>
            </a:r>
            <a:r>
              <a:rPr lang="en-US" b="1" dirty="0" smtClean="0"/>
              <a:t>diabetes mellitus (DM)</a:t>
            </a:r>
            <a:endParaRPr lang="en-US" dirty="0" smtClean="0"/>
          </a:p>
          <a:p>
            <a:pPr lvl="1"/>
            <a:r>
              <a:rPr lang="en-US" dirty="0" smtClean="0"/>
              <a:t>Later presentation</a:t>
            </a:r>
          </a:p>
          <a:p>
            <a:pPr lvl="1"/>
            <a:r>
              <a:rPr lang="en-US" dirty="0" smtClean="0"/>
              <a:t>More </a:t>
            </a:r>
            <a:r>
              <a:rPr lang="en-US" dirty="0" err="1" smtClean="0"/>
              <a:t>Killip</a:t>
            </a:r>
            <a:r>
              <a:rPr lang="en-US" dirty="0" smtClean="0"/>
              <a:t> III/IV</a:t>
            </a:r>
          </a:p>
          <a:p>
            <a:pPr lvl="1"/>
            <a:r>
              <a:rPr lang="en-US" dirty="0" smtClean="0"/>
              <a:t>More NSTEMI</a:t>
            </a:r>
          </a:p>
          <a:p>
            <a:pPr lvl="1"/>
            <a:r>
              <a:rPr lang="en-US" dirty="0" smtClean="0"/>
              <a:t>Less timely therapies</a:t>
            </a:r>
          </a:p>
          <a:p>
            <a:pPr lvl="1"/>
            <a:r>
              <a:rPr lang="en-US" dirty="0" smtClean="0"/>
              <a:t>Less antiplatelet meds, heparin, BB</a:t>
            </a:r>
          </a:p>
        </p:txBody>
      </p:sp>
      <p:sp>
        <p:nvSpPr>
          <p:cNvPr id="4" name="Footer Placeholder 3"/>
          <p:cNvSpPr>
            <a:spLocks noGrp="1"/>
          </p:cNvSpPr>
          <p:nvPr>
            <p:ph type="ftr" sz="quarter" idx="11"/>
          </p:nvPr>
        </p:nvSpPr>
        <p:spPr/>
        <p:txBody>
          <a:bodyPr/>
          <a:lstStyle/>
          <a:p>
            <a:r>
              <a:rPr lang="en-US" smtClean="0"/>
              <a:t>Canto JG et al. JAMA 2012;307:813</a:t>
            </a:r>
            <a:endParaRPr lang="en-US" dirty="0"/>
          </a:p>
        </p:txBody>
      </p:sp>
    </p:spTree>
    <p:extLst>
      <p:ext uri="{BB962C8B-B14F-4D97-AF65-F5344CB8AC3E}">
        <p14:creationId xmlns:p14="http://schemas.microsoft.com/office/powerpoint/2010/main" val="596017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390380"/>
          </a:xfrm>
        </p:spPr>
        <p:txBody>
          <a:bodyPr>
            <a:normAutofit fontScale="90000"/>
          </a:bodyPr>
          <a:lstStyle/>
          <a:p>
            <a:r>
              <a:rPr lang="en-US" dirty="0" smtClean="0"/>
              <a:t>Awareness</a:t>
            </a:r>
            <a:endParaRPr lang="en-US" dirty="0"/>
          </a:p>
        </p:txBody>
      </p:sp>
      <p:pic>
        <p:nvPicPr>
          <p:cNvPr id="5" name="Picture 4"/>
          <p:cNvPicPr>
            <a:picLocks noChangeAspect="1"/>
          </p:cNvPicPr>
          <p:nvPr/>
        </p:nvPicPr>
        <p:blipFill>
          <a:blip r:embed="rId2"/>
          <a:stretch>
            <a:fillRect/>
          </a:stretch>
        </p:blipFill>
        <p:spPr>
          <a:xfrm>
            <a:off x="249382" y="900546"/>
            <a:ext cx="8631382" cy="5820930"/>
          </a:xfrm>
          <a:prstGeom prst="rect">
            <a:avLst/>
          </a:prstGeom>
        </p:spPr>
      </p:pic>
    </p:spTree>
    <p:extLst>
      <p:ext uri="{BB962C8B-B14F-4D97-AF65-F5344CB8AC3E}">
        <p14:creationId xmlns:p14="http://schemas.microsoft.com/office/powerpoint/2010/main" val="1100528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7362"/>
          </a:xfrm>
        </p:spPr>
        <p:txBody>
          <a:bodyPr>
            <a:normAutofit fontScale="90000"/>
          </a:bodyPr>
          <a:lstStyle/>
          <a:p>
            <a:r>
              <a:rPr lang="en-US" dirty="0" smtClean="0"/>
              <a:t>Awareness</a:t>
            </a:r>
            <a:endParaRPr lang="en-US" dirty="0"/>
          </a:p>
        </p:txBody>
      </p:sp>
      <p:pic>
        <p:nvPicPr>
          <p:cNvPr id="6" name="Picture 5"/>
          <p:cNvPicPr>
            <a:picLocks noChangeAspect="1"/>
          </p:cNvPicPr>
          <p:nvPr/>
        </p:nvPicPr>
        <p:blipFill>
          <a:blip r:embed="rId2"/>
          <a:stretch>
            <a:fillRect/>
          </a:stretch>
        </p:blipFill>
        <p:spPr>
          <a:xfrm>
            <a:off x="290946" y="1052945"/>
            <a:ext cx="8659090" cy="5668529"/>
          </a:xfrm>
          <a:prstGeom prst="rect">
            <a:avLst/>
          </a:prstGeom>
        </p:spPr>
      </p:pic>
      <p:sp>
        <p:nvSpPr>
          <p:cNvPr id="3" name="Footer Placeholder 2"/>
          <p:cNvSpPr>
            <a:spLocks noGrp="1"/>
          </p:cNvSpPr>
          <p:nvPr>
            <p:ph type="ftr" sz="quarter" idx="11"/>
          </p:nvPr>
        </p:nvSpPr>
        <p:spPr/>
        <p:txBody>
          <a:bodyPr/>
          <a:lstStyle/>
          <a:p>
            <a:r>
              <a:rPr lang="en-US" smtClean="0"/>
              <a:t>Mosca L, et al. Fifteen-year trends in awareness of heart disease in women. Circulation 2013; 127.</a:t>
            </a:r>
            <a:endParaRPr lang="en-US"/>
          </a:p>
        </p:txBody>
      </p:sp>
    </p:spTree>
    <p:extLst>
      <p:ext uri="{BB962C8B-B14F-4D97-AF65-F5344CB8AC3E}">
        <p14:creationId xmlns:p14="http://schemas.microsoft.com/office/powerpoint/2010/main" val="394109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in women with MI	</a:t>
            </a:r>
            <a:endParaRPr lang="en-US" dirty="0"/>
          </a:p>
        </p:txBody>
      </p:sp>
      <p:sp>
        <p:nvSpPr>
          <p:cNvPr id="3" name="Content Placeholder 2"/>
          <p:cNvSpPr>
            <a:spLocks noGrp="1"/>
          </p:cNvSpPr>
          <p:nvPr>
            <p:ph idx="1"/>
          </p:nvPr>
        </p:nvSpPr>
        <p:spPr/>
        <p:txBody>
          <a:bodyPr/>
          <a:lstStyle/>
          <a:p>
            <a:r>
              <a:rPr lang="en-US" dirty="0" smtClean="0"/>
              <a:t>Sudden cardiac death</a:t>
            </a:r>
          </a:p>
          <a:p>
            <a:pPr lvl="1"/>
            <a:r>
              <a:rPr lang="en-US" dirty="0" smtClean="0"/>
              <a:t>Higher rates in men</a:t>
            </a:r>
          </a:p>
          <a:p>
            <a:pPr lvl="1"/>
            <a:r>
              <a:rPr lang="en-US" dirty="0" smtClean="0"/>
              <a:t>However, a significantly higher percentage of women who have SCD had no prior symptoms! (63% vs. 44%)</a:t>
            </a:r>
          </a:p>
        </p:txBody>
      </p:sp>
      <p:sp>
        <p:nvSpPr>
          <p:cNvPr id="4" name="Footer Placeholder 3"/>
          <p:cNvSpPr>
            <a:spLocks noGrp="1"/>
          </p:cNvSpPr>
          <p:nvPr>
            <p:ph type="ftr" sz="quarter" idx="11"/>
          </p:nvPr>
        </p:nvSpPr>
        <p:spPr/>
        <p:txBody>
          <a:bodyPr/>
          <a:lstStyle/>
          <a:p>
            <a:r>
              <a:rPr lang="en-US" smtClean="0"/>
              <a:t>Canto JG et al. JAMA 2012;307:813</a:t>
            </a:r>
            <a:endParaRPr lang="en-US" dirty="0"/>
          </a:p>
        </p:txBody>
      </p:sp>
    </p:spTree>
    <p:extLst>
      <p:ext uri="{BB962C8B-B14F-4D97-AF65-F5344CB8AC3E}">
        <p14:creationId xmlns:p14="http://schemas.microsoft.com/office/powerpoint/2010/main" val="139860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lnSpcReduction="10000"/>
          </a:bodyPr>
          <a:lstStyle/>
          <a:p>
            <a:r>
              <a:rPr lang="en-US" dirty="0" smtClean="0"/>
              <a:t>Age over 55</a:t>
            </a:r>
          </a:p>
          <a:p>
            <a:r>
              <a:rPr lang="en-US" dirty="0" smtClean="0"/>
              <a:t>Dyslipidemia: high LDL and/or low HDL</a:t>
            </a:r>
          </a:p>
          <a:p>
            <a:r>
              <a:rPr lang="en-US" dirty="0" smtClean="0"/>
              <a:t>Family </a:t>
            </a:r>
            <a:r>
              <a:rPr lang="en-US" dirty="0" err="1" smtClean="0"/>
              <a:t>hx</a:t>
            </a:r>
            <a:r>
              <a:rPr lang="en-US" dirty="0" smtClean="0"/>
              <a:t> of premature CAD </a:t>
            </a:r>
          </a:p>
          <a:p>
            <a:pPr lvl="1"/>
            <a:r>
              <a:rPr lang="en-US" dirty="0" smtClean="0"/>
              <a:t>First degree male &lt; 55, female &lt;65</a:t>
            </a:r>
          </a:p>
          <a:p>
            <a:r>
              <a:rPr lang="en-US" dirty="0" smtClean="0"/>
              <a:t>Diabetes</a:t>
            </a:r>
          </a:p>
          <a:p>
            <a:r>
              <a:rPr lang="en-US" dirty="0" smtClean="0"/>
              <a:t>Smoking</a:t>
            </a:r>
          </a:p>
          <a:p>
            <a:r>
              <a:rPr lang="en-US" dirty="0" smtClean="0"/>
              <a:t>Hypertension</a:t>
            </a:r>
          </a:p>
          <a:p>
            <a:r>
              <a:rPr lang="en-US" dirty="0" smtClean="0"/>
              <a:t>Peripheral arterial disease</a:t>
            </a:r>
            <a:endParaRPr lang="en-US" dirty="0"/>
          </a:p>
        </p:txBody>
      </p:sp>
    </p:spTree>
    <p:extLst>
      <p:ext uri="{BB962C8B-B14F-4D97-AF65-F5344CB8AC3E}">
        <p14:creationId xmlns:p14="http://schemas.microsoft.com/office/powerpoint/2010/main" val="4076039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lnSpcReduction="10000"/>
          </a:bodyPr>
          <a:lstStyle/>
          <a:p>
            <a:r>
              <a:rPr lang="en-US" dirty="0" smtClean="0"/>
              <a:t>Menopause</a:t>
            </a:r>
          </a:p>
          <a:p>
            <a:r>
              <a:rPr lang="en-US" dirty="0" smtClean="0"/>
              <a:t>Obesity</a:t>
            </a:r>
          </a:p>
          <a:p>
            <a:r>
              <a:rPr lang="en-US" dirty="0" smtClean="0"/>
              <a:t>High triglycerides</a:t>
            </a:r>
          </a:p>
          <a:p>
            <a:r>
              <a:rPr lang="en-US" dirty="0" smtClean="0"/>
              <a:t>Metabolic syndrome</a:t>
            </a:r>
          </a:p>
          <a:p>
            <a:r>
              <a:rPr lang="en-US" dirty="0" smtClean="0"/>
              <a:t>Sedentary lifestyle</a:t>
            </a:r>
          </a:p>
          <a:p>
            <a:r>
              <a:rPr lang="en-US" dirty="0" smtClean="0"/>
              <a:t>Collagen vascular disease/autoimmune disease</a:t>
            </a:r>
          </a:p>
          <a:p>
            <a:r>
              <a:rPr lang="en-US" dirty="0" smtClean="0"/>
              <a:t>CKD</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83660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Pregnancy-related</a:t>
            </a:r>
          </a:p>
          <a:p>
            <a:pPr lvl="1"/>
            <a:r>
              <a:rPr lang="en-US" dirty="0" smtClean="0"/>
              <a:t>Pre-</a:t>
            </a:r>
            <a:r>
              <a:rPr lang="en-US" dirty="0" err="1" smtClean="0"/>
              <a:t>eclampsia</a:t>
            </a:r>
            <a:r>
              <a:rPr lang="en-US" dirty="0" smtClean="0"/>
              <a:t>, </a:t>
            </a:r>
            <a:r>
              <a:rPr lang="en-US" dirty="0" err="1" smtClean="0"/>
              <a:t>eclampsia</a:t>
            </a:r>
            <a:endParaRPr lang="en-US" dirty="0" smtClean="0"/>
          </a:p>
          <a:p>
            <a:pPr lvl="1"/>
            <a:r>
              <a:rPr lang="en-US" dirty="0" smtClean="0"/>
              <a:t>Gestational diabetes</a:t>
            </a:r>
          </a:p>
          <a:p>
            <a:pPr lvl="1"/>
            <a:r>
              <a:rPr lang="en-US" dirty="0" smtClean="0"/>
              <a:t>Stillbirth</a:t>
            </a:r>
          </a:p>
          <a:p>
            <a:pPr lvl="1"/>
            <a:r>
              <a:rPr lang="en-US" dirty="0" smtClean="0"/>
              <a:t>Miscarriages, esp. multiple </a:t>
            </a:r>
            <a:endParaRPr lang="en-US" dirty="0"/>
          </a:p>
          <a:p>
            <a:r>
              <a:rPr lang="en-US" dirty="0" err="1" smtClean="0"/>
              <a:t>Hx</a:t>
            </a:r>
            <a:r>
              <a:rPr lang="en-US" dirty="0" smtClean="0"/>
              <a:t> of cancer treatments (XRT)</a:t>
            </a:r>
          </a:p>
          <a:p>
            <a:r>
              <a:rPr lang="en-US" dirty="0" smtClean="0"/>
              <a:t>Depression and stress</a:t>
            </a:r>
          </a:p>
          <a:p>
            <a:r>
              <a:rPr lang="en-US" dirty="0" err="1" smtClean="0"/>
              <a:t>Hx</a:t>
            </a:r>
            <a:r>
              <a:rPr lang="en-US" dirty="0" smtClean="0"/>
              <a:t> of trauma or abuse</a:t>
            </a:r>
          </a:p>
          <a:p>
            <a:pPr marL="0" indent="0">
              <a:buNone/>
            </a:pPr>
            <a:endParaRPr lang="en-US" dirty="0" smtClean="0"/>
          </a:p>
        </p:txBody>
      </p:sp>
    </p:spTree>
    <p:extLst>
      <p:ext uri="{BB962C8B-B14F-4D97-AF65-F5344CB8AC3E}">
        <p14:creationId xmlns:p14="http://schemas.microsoft.com/office/powerpoint/2010/main" val="3219653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1625" y="336550"/>
            <a:ext cx="8534400" cy="758825"/>
          </a:xfrm>
        </p:spPr>
        <p:txBody>
          <a:bodyPr>
            <a:noAutofit/>
          </a:bodyPr>
          <a:lstStyle/>
          <a:p>
            <a:pPr eaLnBrk="1" hangingPunct="1"/>
            <a:r>
              <a:rPr lang="en-US" sz="3600" dirty="0" smtClean="0"/>
              <a:t>Relationship between early menopause and accelerated CVD?</a:t>
            </a:r>
          </a:p>
        </p:txBody>
      </p:sp>
      <p:sp>
        <p:nvSpPr>
          <p:cNvPr id="4" name="Right Arrow 3"/>
          <p:cNvSpPr/>
          <p:nvPr/>
        </p:nvSpPr>
        <p:spPr>
          <a:xfrm>
            <a:off x="4724400" y="2667000"/>
            <a:ext cx="3810000" cy="1219200"/>
          </a:xfrm>
          <a:prstGeom prst="rightArrow">
            <a:avLst/>
          </a:prstGeom>
          <a:gradFill flip="none" rotWithShape="1">
            <a:gsLst>
              <a:gs pos="0">
                <a:schemeClr val="bg2">
                  <a:lumMod val="60000"/>
                  <a:lumOff val="40000"/>
                </a:schemeClr>
              </a:gs>
              <a:gs pos="30000">
                <a:srgbClr val="66008F"/>
              </a:gs>
              <a:gs pos="64999">
                <a:srgbClr val="BA0066"/>
              </a:gs>
              <a:gs pos="89999">
                <a:srgbClr val="FF0000"/>
              </a:gs>
              <a:gs pos="100000">
                <a:srgbClr val="FF8200"/>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Increasing Risk of CVD</a:t>
            </a:r>
          </a:p>
        </p:txBody>
      </p:sp>
      <p:sp>
        <p:nvSpPr>
          <p:cNvPr id="5" name="Rectangle 4"/>
          <p:cNvSpPr/>
          <p:nvPr/>
        </p:nvSpPr>
        <p:spPr>
          <a:xfrm>
            <a:off x="990600" y="2971800"/>
            <a:ext cx="3733800" cy="60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Minimal or no CVD Risk</a:t>
            </a:r>
          </a:p>
        </p:txBody>
      </p:sp>
      <p:sp>
        <p:nvSpPr>
          <p:cNvPr id="8" name="Down Arrow Callout 7"/>
          <p:cNvSpPr/>
          <p:nvPr/>
        </p:nvSpPr>
        <p:spPr>
          <a:xfrm>
            <a:off x="3900488" y="2362200"/>
            <a:ext cx="1641475" cy="990600"/>
          </a:xfrm>
          <a:prstGeom prst="downArrowCallo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Menopause</a:t>
            </a:r>
          </a:p>
        </p:txBody>
      </p:sp>
      <p:sp>
        <p:nvSpPr>
          <p:cNvPr id="22534" name="TextBox 9"/>
          <p:cNvSpPr txBox="1">
            <a:spLocks noChangeArrowheads="1"/>
          </p:cNvSpPr>
          <p:nvPr/>
        </p:nvSpPr>
        <p:spPr bwMode="auto">
          <a:xfrm>
            <a:off x="301625" y="2057400"/>
            <a:ext cx="3928621" cy="461665"/>
          </a:xfrm>
          <a:prstGeom prst="rect">
            <a:avLst/>
          </a:prstGeom>
          <a:noFill/>
          <a:ln w="9525">
            <a:noFill/>
            <a:miter lim="800000"/>
            <a:headEnd/>
            <a:tailEnd/>
          </a:ln>
        </p:spPr>
        <p:txBody>
          <a:bodyPr wrap="square">
            <a:spAutoFit/>
          </a:bodyPr>
          <a:lstStyle/>
          <a:p>
            <a:r>
              <a:rPr lang="en-US" sz="2400" b="1" dirty="0">
                <a:latin typeface="Georgia" pitchFamily="18" charset="0"/>
              </a:rPr>
              <a:t>Traditional Paradigm</a:t>
            </a:r>
            <a:r>
              <a:rPr lang="en-US" sz="2400" dirty="0">
                <a:latin typeface="Georgia" pitchFamily="18" charset="0"/>
              </a:rPr>
              <a:t>:</a:t>
            </a:r>
          </a:p>
        </p:txBody>
      </p:sp>
      <p:sp>
        <p:nvSpPr>
          <p:cNvPr id="11" name="Right Arrow 10"/>
          <p:cNvSpPr/>
          <p:nvPr/>
        </p:nvSpPr>
        <p:spPr>
          <a:xfrm>
            <a:off x="990600" y="4648200"/>
            <a:ext cx="7543800" cy="1219200"/>
          </a:xfrm>
          <a:prstGeom prst="rightArrow">
            <a:avLst/>
          </a:prstGeom>
          <a:gradFill>
            <a:gsLst>
              <a:gs pos="0">
                <a:schemeClr val="bg2">
                  <a:lumMod val="60000"/>
                  <a:lumOff val="40000"/>
                </a:schemeClr>
              </a:gs>
              <a:gs pos="30000">
                <a:srgbClr val="66008F"/>
              </a:gs>
              <a:gs pos="30000">
                <a:srgbClr val="66008F"/>
              </a:gs>
              <a:gs pos="64999">
                <a:srgbClr val="BA0066"/>
              </a:gs>
              <a:gs pos="89999">
                <a:srgbClr val="FF0000"/>
              </a:gs>
              <a:gs pos="100000">
                <a:srgbClr val="FF8200"/>
              </a:gs>
            </a:gsLst>
            <a:path path="rect">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Increasing Risk of CVD</a:t>
            </a:r>
          </a:p>
        </p:txBody>
      </p:sp>
      <p:sp>
        <p:nvSpPr>
          <p:cNvPr id="13" name="Rectangle 12"/>
          <p:cNvSpPr/>
          <p:nvPr/>
        </p:nvSpPr>
        <p:spPr>
          <a:xfrm>
            <a:off x="3962400" y="5562600"/>
            <a:ext cx="1524000" cy="609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Menopause</a:t>
            </a:r>
          </a:p>
        </p:txBody>
      </p:sp>
      <p:sp>
        <p:nvSpPr>
          <p:cNvPr id="14" name="Down Arrow 13"/>
          <p:cNvSpPr/>
          <p:nvPr/>
        </p:nvSpPr>
        <p:spPr>
          <a:xfrm>
            <a:off x="4191000" y="5410200"/>
            <a:ext cx="533400" cy="381000"/>
          </a:xfrm>
          <a:prstGeom prst="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38" name="TextBox 14"/>
          <p:cNvSpPr txBox="1">
            <a:spLocks noChangeArrowheads="1"/>
          </p:cNvSpPr>
          <p:nvPr/>
        </p:nvSpPr>
        <p:spPr bwMode="auto">
          <a:xfrm>
            <a:off x="301625" y="4338638"/>
            <a:ext cx="3910987" cy="461665"/>
          </a:xfrm>
          <a:prstGeom prst="rect">
            <a:avLst/>
          </a:prstGeom>
          <a:noFill/>
          <a:ln w="9525">
            <a:noFill/>
            <a:miter lim="800000"/>
            <a:headEnd/>
            <a:tailEnd/>
          </a:ln>
        </p:spPr>
        <p:txBody>
          <a:bodyPr wrap="square">
            <a:spAutoFit/>
          </a:bodyPr>
          <a:lstStyle/>
          <a:p>
            <a:r>
              <a:rPr lang="en-US" sz="2400" b="1" dirty="0">
                <a:latin typeface="Georgia" pitchFamily="18" charset="0"/>
              </a:rPr>
              <a:t>Alternative Paradigm</a:t>
            </a:r>
            <a:r>
              <a:rPr lang="en-US" sz="2400" dirty="0">
                <a:latin typeface="Georgia" pitchFamily="18" charset="0"/>
              </a:rPr>
              <a:t>:</a:t>
            </a:r>
          </a:p>
        </p:txBody>
      </p:sp>
      <p:sp>
        <p:nvSpPr>
          <p:cNvPr id="12" name="Down Arrow 11"/>
          <p:cNvSpPr/>
          <p:nvPr/>
        </p:nvSpPr>
        <p:spPr>
          <a:xfrm rot="10800000">
            <a:off x="4724400" y="5410200"/>
            <a:ext cx="533400" cy="381000"/>
          </a:xfrm>
          <a:prstGeom prst="downArrow">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Which risk factors are more predictive in women?</a:t>
            </a:r>
            <a:endParaRPr lang="en-US" dirty="0">
              <a:solidFill>
                <a:srgbClr val="FFFF00"/>
              </a:solidFill>
            </a:endParaRPr>
          </a:p>
        </p:txBody>
      </p:sp>
      <p:sp>
        <p:nvSpPr>
          <p:cNvPr id="3" name="Content Placeholder 2"/>
          <p:cNvSpPr>
            <a:spLocks noGrp="1"/>
          </p:cNvSpPr>
          <p:nvPr>
            <p:ph idx="1"/>
          </p:nvPr>
        </p:nvSpPr>
        <p:spPr>
          <a:xfrm>
            <a:off x="457200" y="2033752"/>
            <a:ext cx="8229600" cy="4092411"/>
          </a:xfrm>
        </p:spPr>
        <p:txBody>
          <a:bodyPr/>
          <a:lstStyle/>
          <a:p>
            <a:r>
              <a:rPr lang="en-US" dirty="0" smtClean="0"/>
              <a:t>Low HDL is more predictive than high LDL</a:t>
            </a:r>
          </a:p>
          <a:p>
            <a:r>
              <a:rPr lang="en-US" dirty="0" err="1" smtClean="0"/>
              <a:t>Lp</a:t>
            </a:r>
            <a:r>
              <a:rPr lang="en-US" dirty="0"/>
              <a:t> </a:t>
            </a:r>
            <a:r>
              <a:rPr lang="en-US" dirty="0" smtClean="0"/>
              <a:t>(a) can be more predictive in younger women</a:t>
            </a:r>
          </a:p>
          <a:p>
            <a:r>
              <a:rPr lang="en-US" dirty="0" smtClean="0"/>
              <a:t>TG can be more predictive in older women, especially if &gt;400 mg/</a:t>
            </a:r>
            <a:r>
              <a:rPr lang="en-US" dirty="0" err="1" smtClean="0"/>
              <a:t>dL</a:t>
            </a:r>
            <a:endParaRPr lang="en-US" dirty="0"/>
          </a:p>
        </p:txBody>
      </p:sp>
      <p:sp>
        <p:nvSpPr>
          <p:cNvPr id="4" name="Footer Placeholder 3"/>
          <p:cNvSpPr>
            <a:spLocks noGrp="1"/>
          </p:cNvSpPr>
          <p:nvPr>
            <p:ph type="ftr" sz="quarter" idx="11"/>
          </p:nvPr>
        </p:nvSpPr>
        <p:spPr>
          <a:xfrm>
            <a:off x="3124200" y="6126164"/>
            <a:ext cx="2895600" cy="595312"/>
          </a:xfrm>
        </p:spPr>
        <p:txBody>
          <a:bodyPr/>
          <a:lstStyle/>
          <a:p>
            <a:r>
              <a:rPr lang="en-US" smtClean="0"/>
              <a:t>Rich-Edwards, JW et al. NEJM 1995; 332:1758; Miller VT. Atherosclerosis 1994; 108 Suppl:S73; Orth-Gomer K. Circulation 1997;95:329</a:t>
            </a:r>
            <a:endParaRPr lang="en-US" dirty="0"/>
          </a:p>
        </p:txBody>
      </p:sp>
    </p:spTree>
    <p:extLst>
      <p:ext uri="{BB962C8B-B14F-4D97-AF65-F5344CB8AC3E}">
        <p14:creationId xmlns:p14="http://schemas.microsoft.com/office/powerpoint/2010/main" val="142946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pPr>
              <a:defRPr/>
            </a:pPr>
            <a:r>
              <a:rPr lang="en-US" sz="4000" dirty="0" smtClean="0">
                <a:solidFill>
                  <a:srgbClr val="FFFF00"/>
                </a:solidFill>
                <a:cs typeface="Arial" charset="0"/>
              </a:rPr>
              <a:t>Go Red For Women</a:t>
            </a:r>
            <a:r>
              <a:rPr lang="en-US" dirty="0" smtClean="0">
                <a:solidFill>
                  <a:srgbClr val="FFFF00"/>
                </a:solidFill>
              </a:rPr>
              <a:t> </a:t>
            </a:r>
          </a:p>
        </p:txBody>
      </p:sp>
      <p:sp>
        <p:nvSpPr>
          <p:cNvPr id="878595" name="Rectangle 3"/>
          <p:cNvSpPr>
            <a:spLocks noGrp="1" noChangeArrowheads="1"/>
          </p:cNvSpPr>
          <p:nvPr>
            <p:ph type="body" idx="1"/>
          </p:nvPr>
        </p:nvSpPr>
        <p:spPr>
          <a:xfrm>
            <a:off x="838200" y="1734207"/>
            <a:ext cx="8077200" cy="4209393"/>
          </a:xfrm>
        </p:spPr>
        <p:txBody>
          <a:bodyPr/>
          <a:lstStyle/>
          <a:p>
            <a:pPr marL="0" indent="0">
              <a:lnSpc>
                <a:spcPct val="100000"/>
              </a:lnSpc>
              <a:buFontTx/>
              <a:buNone/>
              <a:defRPr/>
            </a:pPr>
            <a:r>
              <a:rPr lang="en-US" sz="2800" dirty="0" smtClean="0">
                <a:cs typeface="Times New Roman" charset="0"/>
              </a:rPr>
              <a:t>This campaign helps women discover unique lifesaving power by learning about heart disease and stroke and taking positive action to reduce their risk </a:t>
            </a:r>
          </a:p>
        </p:txBody>
      </p:sp>
      <p:pic>
        <p:nvPicPr>
          <p:cNvPr id="10244" name="Picture 4" descr="Official Logo"/>
          <p:cNvPicPr>
            <a:picLocks noChangeAspect="1" noChangeArrowheads="1"/>
          </p:cNvPicPr>
          <p:nvPr/>
        </p:nvPicPr>
        <p:blipFill>
          <a:blip r:embed="rId3"/>
          <a:srcRect/>
          <a:stretch>
            <a:fillRect/>
          </a:stretch>
        </p:blipFill>
        <p:spPr bwMode="auto">
          <a:xfrm>
            <a:off x="637309" y="3405352"/>
            <a:ext cx="8049491" cy="3272539"/>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838200" y="1066800"/>
            <a:ext cx="7543800" cy="1600200"/>
          </a:xfrm>
        </p:spPr>
        <p:txBody>
          <a:bodyPr/>
          <a:lstStyle/>
          <a:p>
            <a:pPr>
              <a:lnSpc>
                <a:spcPct val="80000"/>
              </a:lnSpc>
              <a:defRPr/>
            </a:pPr>
            <a:r>
              <a:rPr lang="en-US" sz="2000" i="1" u="sng" smtClean="0">
                <a:solidFill>
                  <a:schemeClr val="tx2"/>
                </a:solidFill>
                <a:cs typeface="Times New Roman" charset="0"/>
              </a:rPr>
              <a:t>Why We Need Go Red For Women</a:t>
            </a:r>
            <a:r>
              <a:rPr lang="en-US" sz="2000" i="1" u="sng" smtClean="0">
                <a:cs typeface="Times New Roman" charset="0"/>
              </a:rPr>
              <a:t/>
            </a:r>
            <a:br>
              <a:rPr lang="en-US" sz="2000" i="1" u="sng" smtClean="0">
                <a:cs typeface="Times New Roman" charset="0"/>
              </a:rPr>
            </a:br>
            <a:r>
              <a:rPr lang="en-US" sz="2000" i="1" u="sng" smtClean="0">
                <a:cs typeface="Times New Roman" charset="0"/>
              </a:rPr>
              <a:t/>
            </a:r>
            <a:br>
              <a:rPr lang="en-US" sz="2000" i="1" u="sng" smtClean="0">
                <a:cs typeface="Times New Roman" charset="0"/>
              </a:rPr>
            </a:br>
            <a:r>
              <a:rPr lang="en-US" sz="4000" smtClean="0">
                <a:cs typeface="Times New Roman" charset="0"/>
              </a:rPr>
              <a:t>Unhealthy Cholesterol Levels</a:t>
            </a:r>
          </a:p>
        </p:txBody>
      </p:sp>
      <p:sp>
        <p:nvSpPr>
          <p:cNvPr id="907267" name="Rectangle 3"/>
          <p:cNvSpPr>
            <a:spLocks noGrp="1" noChangeArrowheads="1"/>
          </p:cNvSpPr>
          <p:nvPr>
            <p:ph type="body" idx="1"/>
          </p:nvPr>
        </p:nvSpPr>
        <p:spPr>
          <a:xfrm>
            <a:off x="838200" y="2590800"/>
            <a:ext cx="8077200" cy="3657600"/>
          </a:xfrm>
        </p:spPr>
        <p:txBody>
          <a:bodyPr/>
          <a:lstStyle/>
          <a:p>
            <a:pPr marL="0" indent="0">
              <a:lnSpc>
                <a:spcPct val="100000"/>
              </a:lnSpc>
              <a:buSzPct val="110000"/>
              <a:buFontTx/>
              <a:buNone/>
              <a:tabLst>
                <a:tab pos="349250" algn="l"/>
              </a:tabLst>
              <a:defRPr/>
            </a:pPr>
            <a:r>
              <a:rPr lang="en-US" sz="2800" dirty="0" smtClean="0">
                <a:cs typeface="Arial" charset="0"/>
              </a:rPr>
              <a:t>Women age 20 and older with blood cholesterol levels of 200 mg/</a:t>
            </a:r>
            <a:r>
              <a:rPr lang="en-US" sz="2800" dirty="0" err="1" smtClean="0">
                <a:cs typeface="Arial" charset="0"/>
              </a:rPr>
              <a:t>dL</a:t>
            </a:r>
            <a:r>
              <a:rPr lang="en-US" sz="2800" dirty="0" smtClean="0">
                <a:cs typeface="Arial" charset="0"/>
              </a:rPr>
              <a:t> or higher:</a:t>
            </a:r>
            <a:endParaRPr lang="en-US" sz="2800" dirty="0" smtClean="0">
              <a:cs typeface="Times New Roman" charset="0"/>
            </a:endParaRPr>
          </a:p>
          <a:p>
            <a:pPr marL="0" indent="0">
              <a:lnSpc>
                <a:spcPct val="100000"/>
              </a:lnSpc>
              <a:buSzPct val="110000"/>
              <a:tabLst>
                <a:tab pos="349250" algn="l"/>
              </a:tabLst>
              <a:defRPr/>
            </a:pPr>
            <a:r>
              <a:rPr lang="en-US" sz="2800" dirty="0" smtClean="0">
                <a:cs typeface="Times New Roman" charset="0"/>
              </a:rPr>
              <a:t>	W</a:t>
            </a:r>
            <a:r>
              <a:rPr lang="en-US" sz="2800" dirty="0" smtClean="0">
                <a:cs typeface="Arial" charset="0"/>
              </a:rPr>
              <a:t>hite females </a:t>
            </a:r>
            <a:r>
              <a:rPr lang="en-US" altLang="en-US" sz="2800" dirty="0" smtClean="0">
                <a:solidFill>
                  <a:srgbClr val="FFFF00"/>
                </a:solidFill>
                <a:cs typeface="Arial" charset="0"/>
              </a:rPr>
              <a:t>—</a:t>
            </a:r>
            <a:r>
              <a:rPr lang="en-US" sz="2800" dirty="0" smtClean="0">
                <a:solidFill>
                  <a:srgbClr val="FFFF00"/>
                </a:solidFill>
                <a:cs typeface="Arial" charset="0"/>
              </a:rPr>
              <a:t> 54% </a:t>
            </a:r>
            <a:endParaRPr lang="en-US" sz="2800" dirty="0" smtClean="0">
              <a:solidFill>
                <a:srgbClr val="FFFF00"/>
              </a:solidFill>
              <a:cs typeface="Times New Roman" charset="0"/>
            </a:endParaRPr>
          </a:p>
          <a:p>
            <a:pPr marL="0" indent="0">
              <a:lnSpc>
                <a:spcPct val="100000"/>
              </a:lnSpc>
              <a:buSzPct val="110000"/>
              <a:tabLst>
                <a:tab pos="349250" algn="l"/>
              </a:tabLst>
              <a:defRPr/>
            </a:pPr>
            <a:r>
              <a:rPr lang="en-US" sz="2800" dirty="0" smtClean="0">
                <a:cs typeface="Times New Roman" charset="0"/>
              </a:rPr>
              <a:t>	B</a:t>
            </a:r>
            <a:r>
              <a:rPr lang="en-US" sz="2800" dirty="0" smtClean="0">
                <a:cs typeface="Arial" charset="0"/>
              </a:rPr>
              <a:t>lack females </a:t>
            </a:r>
            <a:r>
              <a:rPr lang="en-US" altLang="en-US" sz="2800" dirty="0" smtClean="0">
                <a:solidFill>
                  <a:srgbClr val="FFFF00"/>
                </a:solidFill>
                <a:cs typeface="Arial" charset="0"/>
              </a:rPr>
              <a:t>—</a:t>
            </a:r>
            <a:r>
              <a:rPr lang="en-US" sz="2800" dirty="0" smtClean="0">
                <a:solidFill>
                  <a:srgbClr val="FFFF00"/>
                </a:solidFill>
                <a:cs typeface="Arial" charset="0"/>
              </a:rPr>
              <a:t> 46% </a:t>
            </a:r>
            <a:endParaRPr lang="en-US" sz="2800" dirty="0" smtClean="0">
              <a:solidFill>
                <a:srgbClr val="FFFF00"/>
              </a:solidFill>
              <a:cs typeface="Times New Roman" charset="0"/>
            </a:endParaRPr>
          </a:p>
          <a:p>
            <a:pPr marL="0" indent="0">
              <a:lnSpc>
                <a:spcPct val="100000"/>
              </a:lnSpc>
              <a:buSzPct val="110000"/>
              <a:tabLst>
                <a:tab pos="349250" algn="l"/>
              </a:tabLst>
              <a:defRPr/>
            </a:pPr>
            <a:r>
              <a:rPr lang="en-US" sz="2800" dirty="0" smtClean="0">
                <a:cs typeface="Arial" charset="0"/>
              </a:rPr>
              <a:t>	Mexican-American                                         	females </a:t>
            </a:r>
            <a:r>
              <a:rPr lang="en-US" altLang="en-US" sz="2800" dirty="0" smtClean="0">
                <a:solidFill>
                  <a:srgbClr val="FFFF00"/>
                </a:solidFill>
                <a:cs typeface="Arial" charset="0"/>
              </a:rPr>
              <a:t>—</a:t>
            </a:r>
            <a:r>
              <a:rPr lang="en-US" sz="2800" dirty="0" smtClean="0">
                <a:solidFill>
                  <a:srgbClr val="FFFF00"/>
                </a:solidFill>
                <a:cs typeface="Arial" charset="0"/>
              </a:rPr>
              <a:t> 45% </a:t>
            </a:r>
            <a:endParaRPr lang="en-US" sz="2800" dirty="0" smtClean="0">
              <a:solidFill>
                <a:srgbClr val="FFFF00"/>
              </a:solidFill>
              <a:cs typeface="Times New Roman" charset="0"/>
            </a:endParaRPr>
          </a:p>
          <a:p>
            <a:pPr marL="0" indent="0">
              <a:lnSpc>
                <a:spcPct val="100000"/>
              </a:lnSpc>
              <a:buSzPct val="110000"/>
              <a:tabLst>
                <a:tab pos="349250" algn="l"/>
              </a:tabLst>
              <a:defRPr/>
            </a:pPr>
            <a:endParaRPr lang="en-US" sz="2800" dirty="0" smtClean="0">
              <a:cs typeface="Times New Roman" charset="0"/>
            </a:endParaRPr>
          </a:p>
        </p:txBody>
      </p:sp>
      <p:pic>
        <p:nvPicPr>
          <p:cNvPr id="17412" name="Picture 5" descr="BD20016_"/>
          <p:cNvPicPr>
            <a:picLocks noChangeAspect="1" noChangeArrowheads="1"/>
          </p:cNvPicPr>
          <p:nvPr/>
        </p:nvPicPr>
        <p:blipFill>
          <a:blip r:embed="rId3"/>
          <a:srcRect/>
          <a:stretch>
            <a:fillRect/>
          </a:stretch>
        </p:blipFill>
        <p:spPr bwMode="auto">
          <a:xfrm>
            <a:off x="6324600" y="4476750"/>
            <a:ext cx="2684463" cy="222885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838200" y="709448"/>
            <a:ext cx="7543800" cy="1652752"/>
          </a:xfrm>
        </p:spPr>
        <p:txBody>
          <a:bodyPr>
            <a:normAutofit/>
          </a:bodyPr>
          <a:lstStyle/>
          <a:p>
            <a:pPr>
              <a:defRPr/>
            </a:pPr>
            <a:r>
              <a:rPr lang="en-US" sz="4000" dirty="0" smtClean="0">
                <a:cs typeface="Times New Roman" charset="0"/>
              </a:rPr>
              <a:t>Do You Know Your Total Cholesterol Numbers?</a:t>
            </a:r>
            <a:r>
              <a:rPr lang="en-US" dirty="0" smtClean="0"/>
              <a:t> </a:t>
            </a:r>
          </a:p>
        </p:txBody>
      </p:sp>
      <p:sp>
        <p:nvSpPr>
          <p:cNvPr id="909315" name="Rectangle 3"/>
          <p:cNvSpPr>
            <a:spLocks noGrp="1" noChangeArrowheads="1"/>
          </p:cNvSpPr>
          <p:nvPr>
            <p:ph type="body" idx="1"/>
          </p:nvPr>
        </p:nvSpPr>
        <p:spPr>
          <a:xfrm>
            <a:off x="838200" y="2514600"/>
            <a:ext cx="8077200" cy="3657600"/>
          </a:xfrm>
        </p:spPr>
        <p:txBody>
          <a:bodyPr/>
          <a:lstStyle/>
          <a:p>
            <a:pPr marL="0" indent="0">
              <a:lnSpc>
                <a:spcPct val="100000"/>
              </a:lnSpc>
              <a:buFontTx/>
              <a:buNone/>
              <a:tabLst>
                <a:tab pos="622300" algn="l"/>
              </a:tabLst>
              <a:defRPr/>
            </a:pPr>
            <a:r>
              <a:rPr lang="en-US" sz="2800" dirty="0" smtClean="0">
                <a:cs typeface="Times New Roman" charset="0"/>
              </a:rPr>
              <a:t>Less than </a:t>
            </a:r>
            <a:r>
              <a:rPr lang="en-US" sz="2800" dirty="0" smtClean="0">
                <a:solidFill>
                  <a:srgbClr val="FFFF00"/>
                </a:solidFill>
                <a:cs typeface="Times New Roman" charset="0"/>
              </a:rPr>
              <a:t>200 mg/</a:t>
            </a:r>
            <a:r>
              <a:rPr lang="en-US" sz="2800" dirty="0" err="1" smtClean="0">
                <a:solidFill>
                  <a:srgbClr val="FFFF00"/>
                </a:solidFill>
                <a:cs typeface="Times New Roman" charset="0"/>
              </a:rPr>
              <a:t>dL</a:t>
            </a:r>
            <a:r>
              <a:rPr lang="en-US" sz="2800" dirty="0" smtClean="0">
                <a:solidFill>
                  <a:srgbClr val="FFFF00"/>
                </a:solidFill>
                <a:cs typeface="Times New Roman" charset="0"/>
              </a:rPr>
              <a:t> </a:t>
            </a:r>
            <a:r>
              <a:rPr lang="en-US" altLang="en-US" sz="2800" dirty="0" smtClean="0">
                <a:cs typeface="Arial" charset="0"/>
              </a:rPr>
              <a:t>—</a:t>
            </a:r>
            <a:r>
              <a:rPr lang="en-US" sz="2800" dirty="0" smtClean="0">
                <a:cs typeface="Times New Roman" charset="0"/>
              </a:rPr>
              <a:t> Desirable (lower risk)</a:t>
            </a:r>
          </a:p>
          <a:p>
            <a:pPr marL="0" indent="0">
              <a:lnSpc>
                <a:spcPct val="100000"/>
              </a:lnSpc>
              <a:buFontTx/>
              <a:buNone/>
              <a:tabLst>
                <a:tab pos="622300" algn="l"/>
              </a:tabLst>
              <a:defRPr/>
            </a:pPr>
            <a:r>
              <a:rPr lang="en-US" sz="2800" dirty="0" smtClean="0">
                <a:solidFill>
                  <a:srgbClr val="FFFF00"/>
                </a:solidFill>
                <a:cs typeface="Times New Roman" charset="0"/>
              </a:rPr>
              <a:t>200–239 mg/</a:t>
            </a:r>
            <a:r>
              <a:rPr lang="en-US" sz="2800" dirty="0" err="1" smtClean="0">
                <a:solidFill>
                  <a:srgbClr val="FFFF00"/>
                </a:solidFill>
                <a:cs typeface="Times New Roman" charset="0"/>
              </a:rPr>
              <a:t>dL</a:t>
            </a:r>
            <a:r>
              <a:rPr lang="en-US" sz="2800" dirty="0" smtClean="0">
                <a:solidFill>
                  <a:srgbClr val="FFFF00"/>
                </a:solidFill>
                <a:cs typeface="Times New Roman" charset="0"/>
              </a:rPr>
              <a:t> </a:t>
            </a:r>
            <a:r>
              <a:rPr lang="en-US" altLang="en-US" sz="2800" dirty="0" smtClean="0">
                <a:cs typeface="Arial" charset="0"/>
              </a:rPr>
              <a:t>—</a:t>
            </a:r>
            <a:r>
              <a:rPr lang="en-US" sz="2800" dirty="0" smtClean="0">
                <a:cs typeface="Times New Roman" charset="0"/>
              </a:rPr>
              <a:t> Borderline high (higher risk)</a:t>
            </a:r>
          </a:p>
          <a:p>
            <a:pPr marL="0" indent="0">
              <a:lnSpc>
                <a:spcPct val="100000"/>
              </a:lnSpc>
              <a:buFontTx/>
              <a:buNone/>
              <a:tabLst>
                <a:tab pos="622300" algn="l"/>
              </a:tabLst>
              <a:defRPr/>
            </a:pPr>
            <a:r>
              <a:rPr lang="en-US" sz="2800" dirty="0" smtClean="0">
                <a:solidFill>
                  <a:srgbClr val="FFFF00"/>
                </a:solidFill>
                <a:cs typeface="Times New Roman" charset="0"/>
              </a:rPr>
              <a:t>240 mg/</a:t>
            </a:r>
            <a:r>
              <a:rPr lang="en-US" sz="2800" dirty="0" err="1" smtClean="0">
                <a:solidFill>
                  <a:srgbClr val="FFFF00"/>
                </a:solidFill>
                <a:cs typeface="Times New Roman" charset="0"/>
              </a:rPr>
              <a:t>dL</a:t>
            </a:r>
            <a:r>
              <a:rPr lang="en-US" sz="2800" dirty="0" smtClean="0">
                <a:solidFill>
                  <a:srgbClr val="FFFF00"/>
                </a:solidFill>
                <a:cs typeface="Times New Roman" charset="0"/>
              </a:rPr>
              <a:t> </a:t>
            </a:r>
            <a:r>
              <a:rPr lang="en-US" sz="2800" dirty="0" smtClean="0">
                <a:cs typeface="Times New Roman" charset="0"/>
              </a:rPr>
              <a:t>and above </a:t>
            </a:r>
            <a:r>
              <a:rPr lang="en-US" altLang="en-US" sz="2800" dirty="0" smtClean="0">
                <a:cs typeface="Arial" charset="0"/>
              </a:rPr>
              <a:t>—</a:t>
            </a:r>
            <a:r>
              <a:rPr lang="en-US" sz="2800" dirty="0" smtClean="0">
                <a:cs typeface="Times New Roman" charset="0"/>
              </a:rPr>
              <a:t> High blood cholesterol, more than twice the risk of desirable level</a:t>
            </a:r>
          </a:p>
          <a:p>
            <a:pPr marL="0" indent="0">
              <a:lnSpc>
                <a:spcPct val="100000"/>
              </a:lnSpc>
              <a:buFontTx/>
              <a:buNone/>
              <a:tabLst>
                <a:tab pos="622300" algn="l"/>
              </a:tabLst>
              <a:defRPr/>
            </a:pPr>
            <a:endParaRPr lang="en-US" sz="1600" dirty="0" smtClean="0">
              <a:cs typeface="Times New Roman" charset="0"/>
            </a:endParaRPr>
          </a:p>
          <a:p>
            <a:pPr marL="0" indent="0">
              <a:lnSpc>
                <a:spcPct val="100000"/>
              </a:lnSpc>
              <a:buFontTx/>
              <a:buNone/>
              <a:tabLst>
                <a:tab pos="622300" algn="l"/>
              </a:tabLst>
              <a:defRPr/>
            </a:pPr>
            <a:r>
              <a:rPr lang="en-US" sz="1800" dirty="0" smtClean="0">
                <a:cs typeface="Times New Roman" charset="0"/>
              </a:rPr>
              <a:t>Note: Cholesterol levels are measured                                                           	 in milligrams (mg) of cholesterol per                                                            	 deciliter (</a:t>
            </a:r>
            <a:r>
              <a:rPr lang="en-US" sz="1800" dirty="0" err="1" smtClean="0">
                <a:cs typeface="Times New Roman" charset="0"/>
              </a:rPr>
              <a:t>dL</a:t>
            </a:r>
            <a:r>
              <a:rPr lang="en-US" sz="1800" dirty="0" smtClean="0">
                <a:cs typeface="Times New Roman" charset="0"/>
              </a:rPr>
              <a:t>) of blood.</a:t>
            </a:r>
          </a:p>
          <a:p>
            <a:pPr marL="0" indent="0">
              <a:lnSpc>
                <a:spcPct val="100000"/>
              </a:lnSpc>
              <a:buFontTx/>
              <a:buNone/>
              <a:tabLst>
                <a:tab pos="622300" algn="l"/>
              </a:tabLst>
              <a:defRPr/>
            </a:pPr>
            <a:endParaRPr lang="en-US" sz="1800" dirty="0" smtClean="0">
              <a:cs typeface="Times New Roman" charset="0"/>
            </a:endParaRPr>
          </a:p>
        </p:txBody>
      </p:sp>
      <p:pic>
        <p:nvPicPr>
          <p:cNvPr id="18436" name="Picture 4" descr="BD20016_"/>
          <p:cNvPicPr>
            <a:picLocks noChangeAspect="1" noChangeArrowheads="1"/>
          </p:cNvPicPr>
          <p:nvPr/>
        </p:nvPicPr>
        <p:blipFill>
          <a:blip r:embed="rId3"/>
          <a:srcRect/>
          <a:stretch>
            <a:fillRect/>
          </a:stretch>
        </p:blipFill>
        <p:spPr bwMode="auto">
          <a:xfrm>
            <a:off x="6324600" y="4476750"/>
            <a:ext cx="2684463" cy="222885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risk factors are more predictive in women?</a:t>
            </a:r>
          </a:p>
        </p:txBody>
      </p:sp>
      <p:sp>
        <p:nvSpPr>
          <p:cNvPr id="3" name="Content Placeholder 2"/>
          <p:cNvSpPr>
            <a:spLocks noGrp="1"/>
          </p:cNvSpPr>
          <p:nvPr>
            <p:ph idx="1"/>
          </p:nvPr>
        </p:nvSpPr>
        <p:spPr>
          <a:xfrm>
            <a:off x="457200" y="1986455"/>
            <a:ext cx="8229600" cy="4139708"/>
          </a:xfrm>
        </p:spPr>
        <p:txBody>
          <a:bodyPr/>
          <a:lstStyle/>
          <a:p>
            <a:r>
              <a:rPr lang="en-US" dirty="0" smtClean="0">
                <a:solidFill>
                  <a:srgbClr val="FFFF00"/>
                </a:solidFill>
              </a:rPr>
              <a:t>Diabetes</a:t>
            </a:r>
            <a:r>
              <a:rPr lang="en-US" dirty="0" smtClean="0"/>
              <a:t>: almost double the risk of fatal CAD</a:t>
            </a:r>
          </a:p>
          <a:p>
            <a:pPr marL="457200" lvl="1" indent="0">
              <a:buNone/>
            </a:pPr>
            <a:endParaRPr lang="en-US" dirty="0" smtClean="0"/>
          </a:p>
          <a:p>
            <a:r>
              <a:rPr lang="en-US" dirty="0" smtClean="0">
                <a:solidFill>
                  <a:srgbClr val="FFFF00"/>
                </a:solidFill>
              </a:rPr>
              <a:t>Smoking:</a:t>
            </a:r>
            <a:r>
              <a:rPr lang="en-US" dirty="0" smtClean="0"/>
              <a:t> </a:t>
            </a:r>
          </a:p>
          <a:p>
            <a:pPr lvl="1"/>
            <a:r>
              <a:rPr lang="en-US" dirty="0" smtClean="0"/>
              <a:t>associated with 50% of all coronary events in women</a:t>
            </a:r>
          </a:p>
          <a:p>
            <a:pPr lvl="1"/>
            <a:r>
              <a:rPr lang="en-US" dirty="0" smtClean="0"/>
              <a:t>Risk elevated even with minimal use</a:t>
            </a:r>
          </a:p>
          <a:p>
            <a:endParaRPr lang="en-US" dirty="0" smtClean="0"/>
          </a:p>
        </p:txBody>
      </p:sp>
      <p:sp>
        <p:nvSpPr>
          <p:cNvPr id="4" name="Footer Placeholder 3"/>
          <p:cNvSpPr>
            <a:spLocks noGrp="1"/>
          </p:cNvSpPr>
          <p:nvPr>
            <p:ph type="ftr" sz="quarter" idx="11"/>
          </p:nvPr>
        </p:nvSpPr>
        <p:spPr/>
        <p:txBody>
          <a:bodyPr/>
          <a:lstStyle/>
          <a:p>
            <a:r>
              <a:rPr lang="fi-FI" smtClean="0"/>
              <a:t>Zuanetti G et al. JACC 1993;22:1788; Willett WC etal.NEJM 1987;317:1303</a:t>
            </a:r>
            <a:endParaRPr lang="en-US" dirty="0"/>
          </a:p>
        </p:txBody>
      </p:sp>
    </p:spTree>
    <p:extLst>
      <p:ext uri="{BB962C8B-B14F-4D97-AF65-F5344CB8AC3E}">
        <p14:creationId xmlns:p14="http://schemas.microsoft.com/office/powerpoint/2010/main" val="2095753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838200" y="1219200"/>
            <a:ext cx="7543800" cy="914400"/>
          </a:xfrm>
        </p:spPr>
        <p:txBody>
          <a:bodyPr/>
          <a:lstStyle/>
          <a:p>
            <a:pPr>
              <a:defRPr/>
            </a:pPr>
            <a:r>
              <a:rPr lang="en-US" sz="4000" dirty="0" smtClean="0">
                <a:solidFill>
                  <a:srgbClr val="FFFF00"/>
                </a:solidFill>
                <a:cs typeface="Arial" charset="0"/>
              </a:rPr>
              <a:t>Why Is Diabetes Bad?</a:t>
            </a:r>
            <a:endParaRPr lang="en-US" sz="4000" dirty="0" smtClean="0">
              <a:solidFill>
                <a:srgbClr val="FFFF00"/>
              </a:solidFill>
            </a:endParaRPr>
          </a:p>
        </p:txBody>
      </p:sp>
      <p:sp>
        <p:nvSpPr>
          <p:cNvPr id="923651" name="Rectangle 3"/>
          <p:cNvSpPr>
            <a:spLocks noGrp="1" noChangeArrowheads="1"/>
          </p:cNvSpPr>
          <p:nvPr>
            <p:ph type="body" idx="1"/>
          </p:nvPr>
        </p:nvSpPr>
        <p:spPr>
          <a:xfrm>
            <a:off x="838200" y="2133600"/>
            <a:ext cx="8077200" cy="3657600"/>
          </a:xfrm>
        </p:spPr>
        <p:txBody>
          <a:bodyPr/>
          <a:lstStyle/>
          <a:p>
            <a:pPr>
              <a:lnSpc>
                <a:spcPct val="100000"/>
              </a:lnSpc>
              <a:defRPr/>
            </a:pPr>
            <a:r>
              <a:rPr lang="en-US" sz="2800" smtClean="0">
                <a:cs typeface="Times New Roman" charset="0"/>
              </a:rPr>
              <a:t>66-75%</a:t>
            </a:r>
            <a:r>
              <a:rPr lang="en-US" sz="2800" smtClean="0">
                <a:cs typeface="Arial" charset="0"/>
              </a:rPr>
              <a:t> of people with diabetes die of some form of CVD</a:t>
            </a:r>
            <a:endParaRPr lang="en-US" sz="2800" smtClean="0">
              <a:cs typeface="Times New Roman" charset="0"/>
            </a:endParaRPr>
          </a:p>
          <a:p>
            <a:pPr>
              <a:lnSpc>
                <a:spcPct val="100000"/>
              </a:lnSpc>
              <a:defRPr/>
            </a:pPr>
            <a:r>
              <a:rPr lang="en-US" sz="2800" smtClean="0">
                <a:cs typeface="Arial" charset="0"/>
              </a:rPr>
              <a:t>Diabetes lowers “good” cholesterol, and raises “bad” cholesterol and triglyceride levels</a:t>
            </a:r>
            <a:endParaRPr lang="en-US" sz="2800" smtClean="0">
              <a:cs typeface="Times New Roman" charset="0"/>
            </a:endParaRPr>
          </a:p>
          <a:p>
            <a:pPr>
              <a:lnSpc>
                <a:spcPct val="100000"/>
              </a:lnSpc>
              <a:defRPr/>
            </a:pPr>
            <a:r>
              <a:rPr lang="en-US" sz="2800" smtClean="0">
                <a:cs typeface="Arial" charset="0"/>
              </a:rPr>
              <a:t>Many people with diabetes also have high blood pressure and are overweight</a:t>
            </a:r>
            <a:endParaRPr lang="en-US" sz="2800" smtClean="0">
              <a:cs typeface="Times New Roman"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838200" y="394138"/>
            <a:ext cx="7543800" cy="1663262"/>
          </a:xfrm>
        </p:spPr>
        <p:txBody>
          <a:bodyPr>
            <a:normAutofit/>
          </a:bodyPr>
          <a:lstStyle/>
          <a:p>
            <a:pPr>
              <a:lnSpc>
                <a:spcPct val="80000"/>
              </a:lnSpc>
              <a:defRPr/>
            </a:pPr>
            <a:r>
              <a:rPr lang="en-US" sz="4000" dirty="0" smtClean="0">
                <a:cs typeface="Times New Roman" charset="0"/>
              </a:rPr>
              <a:t/>
            </a:r>
            <a:br>
              <a:rPr lang="en-US" sz="4000" dirty="0" smtClean="0">
                <a:cs typeface="Times New Roman" charset="0"/>
              </a:rPr>
            </a:br>
            <a:r>
              <a:rPr lang="en-US" sz="2000" i="1" u="sng" dirty="0" smtClean="0">
                <a:cs typeface="Times New Roman" charset="0"/>
              </a:rPr>
              <a:t>Why We Need Go Red For Women</a:t>
            </a:r>
            <a:br>
              <a:rPr lang="en-US" sz="2000" i="1" u="sng" dirty="0" smtClean="0">
                <a:cs typeface="Times New Roman" charset="0"/>
              </a:rPr>
            </a:br>
            <a:r>
              <a:rPr lang="en-US" sz="2000" i="1" u="sng" dirty="0" smtClean="0">
                <a:cs typeface="Times New Roman" charset="0"/>
              </a:rPr>
              <a:t/>
            </a:r>
            <a:br>
              <a:rPr lang="en-US" sz="2000" i="1" u="sng" dirty="0" smtClean="0">
                <a:cs typeface="Times New Roman" charset="0"/>
              </a:rPr>
            </a:br>
            <a:r>
              <a:rPr lang="en-US" sz="4000" dirty="0" smtClean="0">
                <a:cs typeface="Times New Roman" charset="0"/>
              </a:rPr>
              <a:t>Smoking</a:t>
            </a:r>
          </a:p>
        </p:txBody>
      </p:sp>
      <p:sp>
        <p:nvSpPr>
          <p:cNvPr id="911363" name="Rectangle 3"/>
          <p:cNvSpPr>
            <a:spLocks noGrp="1" noChangeArrowheads="1"/>
          </p:cNvSpPr>
          <p:nvPr>
            <p:ph type="body" idx="1"/>
          </p:nvPr>
        </p:nvSpPr>
        <p:spPr>
          <a:xfrm>
            <a:off x="838200" y="2514600"/>
            <a:ext cx="8077200" cy="3657600"/>
          </a:xfrm>
        </p:spPr>
        <p:txBody>
          <a:bodyPr/>
          <a:lstStyle/>
          <a:p>
            <a:pPr marL="0" indent="0">
              <a:lnSpc>
                <a:spcPct val="100000"/>
              </a:lnSpc>
              <a:buSzPct val="110000"/>
              <a:tabLst>
                <a:tab pos="349250" algn="l"/>
              </a:tabLst>
              <a:defRPr/>
            </a:pPr>
            <a:r>
              <a:rPr lang="en-US" sz="2800" dirty="0" smtClean="0">
                <a:cs typeface="Arial" charset="0"/>
              </a:rPr>
              <a:t>	Smoking is the single most</a:t>
            </a:r>
          </a:p>
          <a:p>
            <a:pPr marL="0" indent="0">
              <a:lnSpc>
                <a:spcPct val="100000"/>
              </a:lnSpc>
              <a:buSzPct val="110000"/>
              <a:buFontTx/>
              <a:buNone/>
              <a:tabLst>
                <a:tab pos="349250" algn="l"/>
              </a:tabLst>
              <a:defRPr/>
            </a:pPr>
            <a:r>
              <a:rPr lang="en-US" sz="2800" dirty="0" smtClean="0">
                <a:cs typeface="Arial" charset="0"/>
              </a:rPr>
              <a:t>    preventable cause of death in the US</a:t>
            </a:r>
            <a:endParaRPr lang="en-US" sz="2800" dirty="0" smtClean="0">
              <a:latin typeface="Symbol" pitchFamily="18" charset="2"/>
              <a:cs typeface="Arial" charset="0"/>
            </a:endParaRPr>
          </a:p>
          <a:p>
            <a:pPr marL="0" indent="0">
              <a:lnSpc>
                <a:spcPct val="100000"/>
              </a:lnSpc>
              <a:buSzPct val="110000"/>
              <a:tabLst>
                <a:tab pos="349250" algn="l"/>
              </a:tabLst>
              <a:defRPr/>
            </a:pPr>
            <a:r>
              <a:rPr lang="en-US" sz="2800" dirty="0" smtClean="0">
                <a:cs typeface="Arial" charset="0"/>
              </a:rPr>
              <a:t>	</a:t>
            </a:r>
            <a:r>
              <a:rPr lang="en-US" sz="2800" dirty="0" smtClean="0">
                <a:solidFill>
                  <a:srgbClr val="FFFF00"/>
                </a:solidFill>
                <a:cs typeface="Arial" charset="0"/>
              </a:rPr>
              <a:t>21</a:t>
            </a:r>
            <a:r>
              <a:rPr lang="en-US" sz="2800" dirty="0" smtClean="0">
                <a:solidFill>
                  <a:schemeClr val="accent2"/>
                </a:solidFill>
                <a:cs typeface="Arial" charset="0"/>
              </a:rPr>
              <a:t> </a:t>
            </a:r>
            <a:r>
              <a:rPr lang="en-US" sz="2800" dirty="0" smtClean="0">
                <a:cs typeface="Arial" charset="0"/>
              </a:rPr>
              <a:t>percent of American women age 18 </a:t>
            </a:r>
          </a:p>
          <a:p>
            <a:pPr marL="0" indent="0">
              <a:lnSpc>
                <a:spcPct val="100000"/>
              </a:lnSpc>
              <a:buSzPct val="110000"/>
              <a:buFontTx/>
              <a:buNone/>
              <a:tabLst>
                <a:tab pos="349250" algn="l"/>
              </a:tabLst>
              <a:defRPr/>
            </a:pPr>
            <a:r>
              <a:rPr lang="en-US" sz="2800" dirty="0" smtClean="0">
                <a:cs typeface="Arial" charset="0"/>
              </a:rPr>
              <a:t>    and older smoke </a:t>
            </a:r>
            <a:r>
              <a:rPr lang="en-US" altLang="en-US" dirty="0" smtClean="0">
                <a:cs typeface="Arial" charset="0"/>
              </a:rPr>
              <a:t>— </a:t>
            </a:r>
            <a:r>
              <a:rPr lang="en-US" altLang="en-US" sz="2800" dirty="0" smtClean="0">
                <a:cs typeface="Arial" charset="0"/>
              </a:rPr>
              <a:t>22.6 million women</a:t>
            </a:r>
            <a:endParaRPr lang="en-US" sz="2800" dirty="0" smtClean="0">
              <a:cs typeface="Times New Roman" charset="0"/>
            </a:endParaRPr>
          </a:p>
          <a:p>
            <a:pPr marL="0" indent="0">
              <a:lnSpc>
                <a:spcPct val="100000"/>
              </a:lnSpc>
              <a:buSzPct val="110000"/>
              <a:buFontTx/>
              <a:buNone/>
              <a:tabLst>
                <a:tab pos="349250" algn="l"/>
              </a:tabLst>
              <a:defRPr/>
            </a:pPr>
            <a:endParaRPr lang="en-US" sz="2800" dirty="0" smtClean="0">
              <a:cs typeface="Arial" charset="0"/>
            </a:endParaRPr>
          </a:p>
          <a:p>
            <a:pPr marL="0" indent="0">
              <a:lnSpc>
                <a:spcPct val="100000"/>
              </a:lnSpc>
              <a:buSzPct val="110000"/>
              <a:buFontTx/>
              <a:buNone/>
              <a:tabLst>
                <a:tab pos="349250" algn="l"/>
              </a:tabLst>
              <a:defRPr/>
            </a:pPr>
            <a:r>
              <a:rPr lang="en-US" dirty="0" smtClean="0">
                <a:latin typeface="Times New Roman" charset="0"/>
                <a:cs typeface="Arial" charset="0"/>
              </a:rPr>
              <a:t>        </a:t>
            </a:r>
          </a:p>
        </p:txBody>
      </p:sp>
      <p:pic>
        <p:nvPicPr>
          <p:cNvPr id="19460" name="Picture 4" descr="HH01653_"/>
          <p:cNvPicPr>
            <a:picLocks noChangeAspect="1" noChangeArrowheads="1"/>
          </p:cNvPicPr>
          <p:nvPr/>
        </p:nvPicPr>
        <p:blipFill>
          <a:blip r:embed="rId3"/>
          <a:srcRect/>
          <a:stretch>
            <a:fillRect/>
          </a:stretch>
        </p:blipFill>
        <p:spPr bwMode="auto">
          <a:xfrm>
            <a:off x="5329238" y="4581525"/>
            <a:ext cx="3205162" cy="1743075"/>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8396"/>
          </a:xfrm>
        </p:spPr>
        <p:txBody>
          <a:bodyPr/>
          <a:lstStyle/>
          <a:p>
            <a:r>
              <a:rPr lang="en-US" dirty="0" smtClean="0">
                <a:solidFill>
                  <a:srgbClr val="FFFF00"/>
                </a:solidFill>
              </a:rPr>
              <a:t>Effect of smoking</a:t>
            </a:r>
            <a:endParaRPr lang="en-US" dirty="0">
              <a:solidFill>
                <a:srgbClr val="FFFF00"/>
              </a:solidFill>
            </a:endParaRPr>
          </a:p>
        </p:txBody>
      </p:sp>
      <p:sp>
        <p:nvSpPr>
          <p:cNvPr id="3" name="Content Placeholder 2"/>
          <p:cNvSpPr>
            <a:spLocks noGrp="1"/>
          </p:cNvSpPr>
          <p:nvPr>
            <p:ph idx="1"/>
          </p:nvPr>
        </p:nvSpPr>
        <p:spPr>
          <a:xfrm>
            <a:off x="457200" y="2002221"/>
            <a:ext cx="8229600" cy="4123942"/>
          </a:xfrm>
        </p:spPr>
        <p:txBody>
          <a:bodyPr/>
          <a:lstStyle/>
          <a:p>
            <a:r>
              <a:rPr lang="en-US" dirty="0" smtClean="0"/>
              <a:t>Women who smoke have a six-fold increased risk of MI (vs. 3x in men)</a:t>
            </a:r>
          </a:p>
          <a:p>
            <a:r>
              <a:rPr lang="en-US" dirty="0" smtClean="0"/>
              <a:t>Risk was higher for women smokers than men regardless of age</a:t>
            </a:r>
            <a:endParaRPr lang="en-US" dirty="0"/>
          </a:p>
        </p:txBody>
      </p:sp>
      <p:sp>
        <p:nvSpPr>
          <p:cNvPr id="4" name="Footer Placeholder 3"/>
          <p:cNvSpPr>
            <a:spLocks noGrp="1"/>
          </p:cNvSpPr>
          <p:nvPr>
            <p:ph type="ftr" sz="quarter" idx="11"/>
          </p:nvPr>
        </p:nvSpPr>
        <p:spPr/>
        <p:txBody>
          <a:bodyPr/>
          <a:lstStyle/>
          <a:p>
            <a:r>
              <a:rPr lang="hr-HR" smtClean="0"/>
              <a:t>Njolstad I et al. Circulation 1996;93(3):450; Prescott E et al. BMJ 1998;316(7137):1043</a:t>
            </a:r>
            <a:endParaRPr lang="en-US"/>
          </a:p>
        </p:txBody>
      </p:sp>
    </p:spTree>
    <p:extLst>
      <p:ext uri="{BB962C8B-B14F-4D97-AF65-F5344CB8AC3E}">
        <p14:creationId xmlns:p14="http://schemas.microsoft.com/office/powerpoint/2010/main" val="3510113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838200" y="520262"/>
            <a:ext cx="7543800" cy="1632388"/>
          </a:xfrm>
        </p:spPr>
        <p:txBody>
          <a:bodyPr/>
          <a:lstStyle/>
          <a:p>
            <a:pPr>
              <a:defRPr/>
            </a:pPr>
            <a:r>
              <a:rPr lang="en-US" dirty="0" smtClean="0">
                <a:solidFill>
                  <a:srgbClr val="FFFF00"/>
                </a:solidFill>
              </a:rPr>
              <a:t>Smoking</a:t>
            </a:r>
          </a:p>
        </p:txBody>
      </p:sp>
      <p:sp>
        <p:nvSpPr>
          <p:cNvPr id="913411" name="Rectangle 3"/>
          <p:cNvSpPr>
            <a:spLocks noGrp="1" noChangeArrowheads="1"/>
          </p:cNvSpPr>
          <p:nvPr>
            <p:ph type="body" idx="1"/>
          </p:nvPr>
        </p:nvSpPr>
        <p:spPr>
          <a:xfrm>
            <a:off x="838200" y="2514600"/>
            <a:ext cx="8077200" cy="3657600"/>
          </a:xfrm>
        </p:spPr>
        <p:txBody>
          <a:bodyPr/>
          <a:lstStyle/>
          <a:p>
            <a:pPr>
              <a:lnSpc>
                <a:spcPct val="100000"/>
              </a:lnSpc>
              <a:buSzPct val="110000"/>
              <a:defRPr/>
            </a:pPr>
            <a:r>
              <a:rPr lang="en-US" sz="2800" dirty="0" smtClean="0">
                <a:cs typeface="Arial" charset="0"/>
              </a:rPr>
              <a:t>If you don’t smoke, don’t start</a:t>
            </a:r>
            <a:endParaRPr lang="en-US" sz="2800" dirty="0" smtClean="0">
              <a:cs typeface="Times New Roman" charset="0"/>
            </a:endParaRPr>
          </a:p>
          <a:p>
            <a:pPr>
              <a:lnSpc>
                <a:spcPct val="100000"/>
              </a:lnSpc>
              <a:buSzPct val="110000"/>
              <a:defRPr/>
            </a:pPr>
            <a:r>
              <a:rPr lang="en-US" sz="2800" dirty="0" smtClean="0">
                <a:cs typeface="Arial" charset="0"/>
              </a:rPr>
              <a:t>If you smoke, quit</a:t>
            </a:r>
          </a:p>
          <a:p>
            <a:pPr>
              <a:lnSpc>
                <a:spcPct val="100000"/>
              </a:lnSpc>
              <a:buSzPct val="110000"/>
              <a:defRPr/>
            </a:pPr>
            <a:r>
              <a:rPr lang="en-US" sz="2800" dirty="0" smtClean="0">
                <a:cs typeface="Arial" charset="0"/>
              </a:rPr>
              <a:t>Avoid others’ tobacco smoke</a:t>
            </a:r>
          </a:p>
          <a:p>
            <a:pPr>
              <a:lnSpc>
                <a:spcPct val="100000"/>
              </a:lnSpc>
              <a:buSzPct val="110000"/>
              <a:buFontTx/>
              <a:buNone/>
              <a:defRPr/>
            </a:pPr>
            <a:endParaRPr lang="en-US" sz="2800" dirty="0" smtClean="0">
              <a:cs typeface="Times New Roman" charset="0"/>
            </a:endParaRPr>
          </a:p>
        </p:txBody>
      </p:sp>
      <p:pic>
        <p:nvPicPr>
          <p:cNvPr id="20484" name="Picture 5" descr="HH01653_"/>
          <p:cNvPicPr>
            <a:picLocks noChangeAspect="1" noChangeArrowheads="1"/>
          </p:cNvPicPr>
          <p:nvPr/>
        </p:nvPicPr>
        <p:blipFill>
          <a:blip r:embed="rId3"/>
          <a:srcRect/>
          <a:stretch>
            <a:fillRect/>
          </a:stretch>
        </p:blipFill>
        <p:spPr bwMode="auto">
          <a:xfrm>
            <a:off x="5329238" y="4581525"/>
            <a:ext cx="3205162" cy="1743075"/>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Reproductive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Pregnancy-related</a:t>
            </a:r>
          </a:p>
          <a:p>
            <a:pPr lvl="1"/>
            <a:r>
              <a:rPr lang="en-US" dirty="0" smtClean="0"/>
              <a:t> “failed stress test:</a:t>
            </a:r>
          </a:p>
          <a:p>
            <a:pPr lvl="1"/>
            <a:r>
              <a:rPr lang="en-US" dirty="0" smtClean="0"/>
              <a:t>Pre-</a:t>
            </a:r>
            <a:r>
              <a:rPr lang="en-US" dirty="0" err="1" smtClean="0"/>
              <a:t>eclampsia</a:t>
            </a:r>
            <a:r>
              <a:rPr lang="en-US" dirty="0" smtClean="0"/>
              <a:t> – 3.8x more likely to develop DM, 11.6x more likely to develop HTN requiring </a:t>
            </a:r>
            <a:r>
              <a:rPr lang="en-US" dirty="0" err="1" smtClean="0"/>
              <a:t>rx</a:t>
            </a:r>
            <a:endParaRPr lang="en-US" dirty="0" smtClean="0"/>
          </a:p>
          <a:p>
            <a:pPr lvl="1"/>
            <a:r>
              <a:rPr lang="en-US" dirty="0" smtClean="0"/>
              <a:t>Gestational DM: up to 70% develop DM within 5 years</a:t>
            </a:r>
          </a:p>
          <a:p>
            <a:pPr marL="457200" lvl="1" indent="0">
              <a:buNone/>
            </a:pPr>
            <a:endParaRPr lang="en-US" dirty="0" smtClean="0"/>
          </a:p>
          <a:p>
            <a:r>
              <a:rPr lang="en-US" dirty="0" smtClean="0"/>
              <a:t>Menopause</a:t>
            </a:r>
            <a:endParaRPr lang="en-US" dirty="0"/>
          </a:p>
        </p:txBody>
      </p:sp>
      <p:sp>
        <p:nvSpPr>
          <p:cNvPr id="5" name="Footer Placeholder 4"/>
          <p:cNvSpPr>
            <a:spLocks noGrp="1"/>
          </p:cNvSpPr>
          <p:nvPr>
            <p:ph type="ftr" sz="quarter" idx="11"/>
          </p:nvPr>
        </p:nvSpPr>
        <p:spPr/>
        <p:txBody>
          <a:bodyPr/>
          <a:lstStyle/>
          <a:p>
            <a:r>
              <a:rPr lang="nl-NL" smtClean="0"/>
              <a:t>Magnussen 2009, Kim 2002</a:t>
            </a:r>
            <a:endParaRPr lang="en-US"/>
          </a:p>
        </p:txBody>
      </p:sp>
    </p:spTree>
    <p:extLst>
      <p:ext uri="{BB962C8B-B14F-4D97-AF65-F5344CB8AC3E}">
        <p14:creationId xmlns:p14="http://schemas.microsoft.com/office/powerpoint/2010/main" val="720473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838200" y="512618"/>
            <a:ext cx="7543800" cy="2041396"/>
          </a:xfrm>
        </p:spPr>
        <p:txBody>
          <a:bodyPr>
            <a:normAutofit fontScale="90000"/>
          </a:bodyPr>
          <a:lstStyle/>
          <a:p>
            <a:pPr>
              <a:defRPr/>
            </a:pPr>
            <a:r>
              <a:rPr lang="en-US" sz="2000" i="1" u="sng" dirty="0" smtClean="0">
                <a:cs typeface="Times New Roman" charset="0"/>
              </a:rPr>
              <a:t>Why We Need Go Red For Women</a:t>
            </a:r>
            <a:br>
              <a:rPr lang="en-US" sz="2000" i="1" u="sng" dirty="0" smtClean="0">
                <a:cs typeface="Times New Roman" charset="0"/>
              </a:rPr>
            </a:br>
            <a:r>
              <a:rPr lang="en-US" sz="4000" dirty="0" smtClean="0">
                <a:cs typeface="Times New Roman" charset="0"/>
              </a:rPr>
              <a:t/>
            </a:r>
            <a:br>
              <a:rPr lang="en-US" sz="4000" dirty="0" smtClean="0">
                <a:cs typeface="Times New Roman" charset="0"/>
              </a:rPr>
            </a:br>
            <a:r>
              <a:rPr lang="en-US" sz="4000" dirty="0" smtClean="0">
                <a:solidFill>
                  <a:srgbClr val="FFFF00"/>
                </a:solidFill>
                <a:cs typeface="Times New Roman" charset="0"/>
              </a:rPr>
              <a:t>High Blood Pressure (HBP)…</a:t>
            </a:r>
            <a:br>
              <a:rPr lang="en-US" sz="4000" dirty="0" smtClean="0">
                <a:solidFill>
                  <a:srgbClr val="FFFF00"/>
                </a:solidFill>
                <a:cs typeface="Times New Roman" charset="0"/>
              </a:rPr>
            </a:br>
            <a:r>
              <a:rPr lang="en-US" sz="4000" dirty="0" smtClean="0">
                <a:solidFill>
                  <a:srgbClr val="FFFF00"/>
                </a:solidFill>
                <a:cs typeface="Times New Roman" charset="0"/>
              </a:rPr>
              <a:t>The Silent Killer</a:t>
            </a:r>
            <a:endParaRPr lang="en-US" sz="4000" dirty="0" smtClean="0">
              <a:solidFill>
                <a:srgbClr val="FFFF00"/>
              </a:solidFill>
            </a:endParaRPr>
          </a:p>
        </p:txBody>
      </p:sp>
      <p:sp>
        <p:nvSpPr>
          <p:cNvPr id="886787" name="Rectangle 3"/>
          <p:cNvSpPr>
            <a:spLocks noGrp="1" noChangeArrowheads="1"/>
          </p:cNvSpPr>
          <p:nvPr>
            <p:ph type="body" idx="1"/>
          </p:nvPr>
        </p:nvSpPr>
        <p:spPr>
          <a:xfrm>
            <a:off x="838200" y="3048000"/>
            <a:ext cx="8077200" cy="3124200"/>
          </a:xfrm>
        </p:spPr>
        <p:txBody>
          <a:bodyPr/>
          <a:lstStyle/>
          <a:p>
            <a:pPr>
              <a:lnSpc>
                <a:spcPct val="100000"/>
              </a:lnSpc>
              <a:buSzPct val="110000"/>
              <a:buFontTx/>
              <a:buNone/>
              <a:defRPr/>
            </a:pPr>
            <a:r>
              <a:rPr lang="en-US" sz="2800" dirty="0" smtClean="0">
                <a:cs typeface="Arial" charset="0"/>
              </a:rPr>
              <a:t>Women age 20 and older who have HBP:</a:t>
            </a:r>
            <a:endParaRPr lang="en-US" sz="2800" dirty="0" smtClean="0">
              <a:cs typeface="Times New Roman" charset="0"/>
            </a:endParaRPr>
          </a:p>
          <a:p>
            <a:pPr>
              <a:lnSpc>
                <a:spcPct val="100000"/>
              </a:lnSpc>
              <a:buSzPct val="110000"/>
              <a:defRPr/>
            </a:pPr>
            <a:r>
              <a:rPr lang="en-US" sz="2800" dirty="0" smtClean="0">
                <a:cs typeface="Arial" charset="0"/>
              </a:rPr>
              <a:t>White females </a:t>
            </a:r>
            <a:r>
              <a:rPr lang="en-US" altLang="en-US" dirty="0" smtClean="0">
                <a:solidFill>
                  <a:srgbClr val="FFFF00"/>
                </a:solidFill>
                <a:cs typeface="Arial" charset="0"/>
              </a:rPr>
              <a:t>—</a:t>
            </a:r>
            <a:r>
              <a:rPr lang="en-US" sz="2800" dirty="0" smtClean="0">
                <a:cs typeface="Arial" charset="0"/>
              </a:rPr>
              <a:t> </a:t>
            </a:r>
            <a:r>
              <a:rPr lang="en-US" sz="2800" dirty="0" smtClean="0">
                <a:solidFill>
                  <a:srgbClr val="FFFF00"/>
                </a:solidFill>
                <a:cs typeface="Arial" charset="0"/>
              </a:rPr>
              <a:t>30%</a:t>
            </a:r>
            <a:r>
              <a:rPr lang="en-US" sz="2800" dirty="0" smtClean="0">
                <a:cs typeface="Arial" charset="0"/>
              </a:rPr>
              <a:t> </a:t>
            </a:r>
            <a:endParaRPr lang="en-US" sz="2800" dirty="0" smtClean="0">
              <a:cs typeface="Times New Roman" charset="0"/>
            </a:endParaRPr>
          </a:p>
          <a:p>
            <a:pPr>
              <a:lnSpc>
                <a:spcPct val="100000"/>
              </a:lnSpc>
              <a:buSzPct val="110000"/>
              <a:defRPr/>
            </a:pPr>
            <a:r>
              <a:rPr lang="en-US" sz="2800" dirty="0" smtClean="0">
                <a:cs typeface="Arial" charset="0"/>
              </a:rPr>
              <a:t>Black/African-American females </a:t>
            </a:r>
            <a:r>
              <a:rPr lang="en-US" altLang="en-US" dirty="0" smtClean="0">
                <a:solidFill>
                  <a:srgbClr val="FFFF00"/>
                </a:solidFill>
                <a:cs typeface="Arial" charset="0"/>
              </a:rPr>
              <a:t>—</a:t>
            </a:r>
            <a:r>
              <a:rPr lang="en-US" sz="2800" dirty="0" smtClean="0">
                <a:solidFill>
                  <a:srgbClr val="FFFF00"/>
                </a:solidFill>
                <a:cs typeface="Arial" charset="0"/>
              </a:rPr>
              <a:t> 45% </a:t>
            </a:r>
            <a:endParaRPr lang="en-US" sz="2800" dirty="0" smtClean="0">
              <a:solidFill>
                <a:srgbClr val="FFFF00"/>
              </a:solidFill>
              <a:cs typeface="Times New Roman" charset="0"/>
            </a:endParaRPr>
          </a:p>
          <a:p>
            <a:pPr>
              <a:lnSpc>
                <a:spcPct val="100000"/>
              </a:lnSpc>
              <a:buSzPct val="110000"/>
              <a:defRPr/>
            </a:pPr>
            <a:r>
              <a:rPr lang="en-US" sz="2800" dirty="0" smtClean="0">
                <a:cs typeface="Arial" charset="0"/>
              </a:rPr>
              <a:t>Mexican-American    females </a:t>
            </a:r>
            <a:r>
              <a:rPr lang="en-US" altLang="en-US" dirty="0" smtClean="0">
                <a:cs typeface="Arial" charset="0"/>
              </a:rPr>
              <a:t>—</a:t>
            </a:r>
            <a:r>
              <a:rPr lang="en-US" sz="2800" dirty="0" smtClean="0">
                <a:cs typeface="Arial" charset="0"/>
              </a:rPr>
              <a:t> </a:t>
            </a:r>
            <a:r>
              <a:rPr lang="en-US" sz="2800" dirty="0" smtClean="0">
                <a:solidFill>
                  <a:srgbClr val="FFFF00"/>
                </a:solidFill>
                <a:cs typeface="Arial" charset="0"/>
              </a:rPr>
              <a:t>30%</a:t>
            </a:r>
            <a:r>
              <a:rPr lang="en-US" dirty="0" smtClean="0">
                <a:solidFill>
                  <a:srgbClr val="FFFF00"/>
                </a:solidFill>
                <a:cs typeface="Arial" charset="0"/>
              </a:rPr>
              <a:t> </a:t>
            </a:r>
            <a:endParaRPr lang="en-US" dirty="0" smtClean="0">
              <a:solidFill>
                <a:srgbClr val="FFFF00"/>
              </a:solidFill>
              <a:cs typeface="Times New Roman" charset="0"/>
            </a:endParaRPr>
          </a:p>
        </p:txBody>
      </p:sp>
      <p:pic>
        <p:nvPicPr>
          <p:cNvPr id="15364" name="Picture 4" descr="j0281068"/>
          <p:cNvPicPr>
            <a:picLocks noChangeAspect="1" noChangeArrowheads="1"/>
          </p:cNvPicPr>
          <p:nvPr/>
        </p:nvPicPr>
        <p:blipFill>
          <a:blip r:embed="rId3"/>
          <a:srcRect/>
          <a:stretch>
            <a:fillRect/>
          </a:stretch>
        </p:blipFill>
        <p:spPr bwMode="auto">
          <a:xfrm>
            <a:off x="7080250" y="4724400"/>
            <a:ext cx="2063750" cy="2133600"/>
          </a:xfrm>
          <a:prstGeom prst="rect">
            <a:avLst/>
          </a:prstGeom>
          <a:noFill/>
          <a:ln w="9525">
            <a:no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838200" y="304800"/>
            <a:ext cx="7543800" cy="928255"/>
          </a:xfrm>
        </p:spPr>
        <p:txBody>
          <a:bodyPr>
            <a:normAutofit/>
          </a:bodyPr>
          <a:lstStyle/>
          <a:p>
            <a:pPr>
              <a:defRPr/>
            </a:pPr>
            <a:r>
              <a:rPr lang="en-US" sz="4000" dirty="0" smtClean="0">
                <a:solidFill>
                  <a:srgbClr val="FFFF00"/>
                </a:solidFill>
              </a:rPr>
              <a:t>Physical Inactivity</a:t>
            </a:r>
          </a:p>
        </p:txBody>
      </p:sp>
      <p:sp>
        <p:nvSpPr>
          <p:cNvPr id="917507" name="Rectangle 3"/>
          <p:cNvSpPr>
            <a:spLocks noGrp="1" noChangeArrowheads="1"/>
          </p:cNvSpPr>
          <p:nvPr>
            <p:ph type="body" idx="1"/>
          </p:nvPr>
        </p:nvSpPr>
        <p:spPr>
          <a:xfrm>
            <a:off x="554182" y="1434662"/>
            <a:ext cx="6968836" cy="4204138"/>
          </a:xfrm>
        </p:spPr>
        <p:txBody>
          <a:bodyPr/>
          <a:lstStyle/>
          <a:p>
            <a:pPr>
              <a:lnSpc>
                <a:spcPct val="100000"/>
              </a:lnSpc>
              <a:buSzPct val="110000"/>
              <a:defRPr/>
            </a:pPr>
            <a:r>
              <a:rPr lang="en-US" sz="2800" dirty="0" smtClean="0">
                <a:cs typeface="Arial" charset="0"/>
              </a:rPr>
              <a:t>Increases heart disease and stroke risk</a:t>
            </a:r>
            <a:endParaRPr lang="en-US" sz="2800" dirty="0" smtClean="0">
              <a:cs typeface="Times New Roman" charset="0"/>
            </a:endParaRPr>
          </a:p>
          <a:p>
            <a:pPr>
              <a:lnSpc>
                <a:spcPct val="100000"/>
              </a:lnSpc>
              <a:buSzPct val="110000"/>
              <a:defRPr/>
            </a:pPr>
            <a:r>
              <a:rPr lang="en-US" sz="2800" dirty="0" smtClean="0">
                <a:cs typeface="Times New Roman" charset="0"/>
              </a:rPr>
              <a:t>30 minutes or more of activity on most or all days of the week helps                                  reduce risk by controlling                           blood cholesterol, diabetes                               and obesity and helping to                                   lower HBP</a:t>
            </a:r>
            <a:r>
              <a:rPr lang="en-US" dirty="0" smtClean="0">
                <a:cs typeface="Times New Roman" charset="0"/>
              </a:rPr>
              <a:t> </a:t>
            </a:r>
          </a:p>
        </p:txBody>
      </p:sp>
      <p:pic>
        <p:nvPicPr>
          <p:cNvPr id="22532" name="Picture 4" descr="PH01458J"/>
          <p:cNvPicPr>
            <a:picLocks noChangeAspect="1" noChangeArrowheads="1"/>
          </p:cNvPicPr>
          <p:nvPr/>
        </p:nvPicPr>
        <p:blipFill>
          <a:blip r:embed="rId3">
            <a:lum bright="12000" contrast="12000"/>
          </a:blip>
          <a:srcRect/>
          <a:stretch>
            <a:fillRect/>
          </a:stretch>
        </p:blipFill>
        <p:spPr bwMode="auto">
          <a:xfrm>
            <a:off x="5864772" y="2648607"/>
            <a:ext cx="2898228" cy="4056993"/>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Text Box 3"/>
          <p:cNvSpPr txBox="1">
            <a:spLocks noChangeArrowheads="1"/>
          </p:cNvSpPr>
          <p:nvPr/>
        </p:nvSpPr>
        <p:spPr bwMode="auto">
          <a:xfrm>
            <a:off x="1066800" y="1295400"/>
            <a:ext cx="7696200" cy="701675"/>
          </a:xfrm>
          <a:prstGeom prst="rect">
            <a:avLst/>
          </a:prstGeom>
          <a:noFill/>
          <a:ln w="9525">
            <a:noFill/>
            <a:miter lim="800000"/>
            <a:headEnd/>
            <a:tailEnd/>
          </a:ln>
          <a:effectLst/>
        </p:spPr>
        <p:txBody>
          <a:bodyPr>
            <a:spAutoFit/>
          </a:bodyPr>
          <a:lstStyle/>
          <a:p>
            <a:pPr>
              <a:defRPr/>
            </a:pPr>
            <a:r>
              <a:rPr lang="en-US" sz="4000">
                <a:solidFill>
                  <a:srgbClr val="FFFF66"/>
                </a:solidFill>
                <a:effectLst>
                  <a:outerShdw blurRad="38100" dist="38100" dir="2700000" algn="tl">
                    <a:srgbClr val="000000"/>
                  </a:outerShdw>
                </a:effectLst>
                <a:cs typeface="Times New Roman" charset="0"/>
              </a:rPr>
              <a:t>What’s Cardiovascular Disease? </a:t>
            </a:r>
            <a:endParaRPr lang="en-US" sz="7200">
              <a:solidFill>
                <a:srgbClr val="FFFF66"/>
              </a:solidFill>
              <a:effectLst>
                <a:outerShdw blurRad="38100" dist="38100" dir="2700000" algn="tl">
                  <a:srgbClr val="000000"/>
                </a:outerShdw>
              </a:effectLst>
            </a:endParaRPr>
          </a:p>
        </p:txBody>
      </p:sp>
      <p:sp>
        <p:nvSpPr>
          <p:cNvPr id="757764" name="Text Box 4"/>
          <p:cNvSpPr txBox="1">
            <a:spLocks noChangeArrowheads="1"/>
          </p:cNvSpPr>
          <p:nvPr/>
        </p:nvSpPr>
        <p:spPr bwMode="auto">
          <a:xfrm>
            <a:off x="914400" y="2362200"/>
            <a:ext cx="7620000" cy="1647825"/>
          </a:xfrm>
          <a:prstGeom prst="rect">
            <a:avLst/>
          </a:prstGeom>
          <a:noFill/>
          <a:ln w="9525">
            <a:noFill/>
            <a:miter lim="800000"/>
            <a:headEnd/>
            <a:tailEnd/>
          </a:ln>
          <a:effectLst/>
        </p:spPr>
        <p:txBody>
          <a:bodyPr>
            <a:spAutoFit/>
          </a:bodyPr>
          <a:lstStyle/>
          <a:p>
            <a:pPr>
              <a:spcBef>
                <a:spcPct val="50000"/>
              </a:spcBef>
              <a:defRPr/>
            </a:pPr>
            <a:r>
              <a:rPr lang="en-US" sz="2800" dirty="0">
                <a:effectLst>
                  <a:outerShdw blurRad="38100" dist="38100" dir="2700000" algn="tl">
                    <a:srgbClr val="000000"/>
                  </a:outerShdw>
                </a:effectLst>
                <a:latin typeface="Arial" charset="0"/>
                <a:cs typeface="Times New Roman" charset="0"/>
              </a:rPr>
              <a:t>CVD is heart and blood vessel diseases </a:t>
            </a:r>
            <a:r>
              <a:rPr lang="en-US" altLang="en-US" sz="3200" dirty="0">
                <a:effectLst>
                  <a:outerShdw blurRad="38100" dist="38100" dir="2700000" algn="tl">
                    <a:srgbClr val="000000"/>
                  </a:outerShdw>
                </a:effectLst>
                <a:latin typeface="Arial" charset="0"/>
                <a:cs typeface="Arial" charset="0"/>
              </a:rPr>
              <a:t>—</a:t>
            </a:r>
            <a:r>
              <a:rPr lang="en-US" sz="2800" dirty="0">
                <a:effectLst>
                  <a:outerShdw blurRad="38100" dist="38100" dir="2700000" algn="tl">
                    <a:srgbClr val="000000"/>
                  </a:outerShdw>
                </a:effectLst>
                <a:latin typeface="Arial" charset="0"/>
                <a:cs typeface="Times New Roman" charset="0"/>
              </a:rPr>
              <a:t> diseases that affect the circulatory system.  </a:t>
            </a:r>
          </a:p>
          <a:p>
            <a:pPr>
              <a:spcBef>
                <a:spcPct val="50000"/>
              </a:spcBef>
              <a:defRPr/>
            </a:pPr>
            <a:r>
              <a:rPr lang="en-US" sz="2800" dirty="0">
                <a:effectLst>
                  <a:outerShdw blurRad="38100" dist="38100" dir="2700000" algn="tl">
                    <a:srgbClr val="000000"/>
                  </a:outerShdw>
                </a:effectLst>
                <a:cs typeface="Times New Roman" charset="0"/>
              </a:rPr>
              <a:t>       </a:t>
            </a:r>
          </a:p>
        </p:txBody>
      </p:sp>
      <p:pic>
        <p:nvPicPr>
          <p:cNvPr id="3076" name="Picture 11" descr="BD05200_"/>
          <p:cNvPicPr>
            <a:picLocks noChangeAspect="1" noChangeArrowheads="1"/>
          </p:cNvPicPr>
          <p:nvPr/>
        </p:nvPicPr>
        <p:blipFill>
          <a:blip r:embed="rId3"/>
          <a:srcRect/>
          <a:stretch>
            <a:fillRect/>
          </a:stretch>
        </p:blipFill>
        <p:spPr bwMode="auto">
          <a:xfrm>
            <a:off x="3429000" y="3519488"/>
            <a:ext cx="1976438" cy="2957512"/>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838200" y="374073"/>
            <a:ext cx="7543800" cy="2064327"/>
          </a:xfrm>
        </p:spPr>
        <p:txBody>
          <a:bodyPr>
            <a:normAutofit/>
          </a:bodyPr>
          <a:lstStyle/>
          <a:p>
            <a:pPr>
              <a:defRPr/>
            </a:pPr>
            <a:r>
              <a:rPr lang="en-US" sz="2000" i="1" u="sng" dirty="0" smtClean="0">
                <a:cs typeface="Times New Roman" charset="0"/>
              </a:rPr>
              <a:t>Why We Need Go Red For Women</a:t>
            </a:r>
            <a:br>
              <a:rPr lang="en-US" sz="2000" i="1" u="sng" dirty="0" smtClean="0">
                <a:cs typeface="Times New Roman" charset="0"/>
              </a:rPr>
            </a:br>
            <a:r>
              <a:rPr lang="en-US" sz="2000" i="1" u="sng" dirty="0" smtClean="0">
                <a:cs typeface="Times New Roman" charset="0"/>
              </a:rPr>
              <a:t/>
            </a:r>
            <a:br>
              <a:rPr lang="en-US" sz="2000" i="1" u="sng" dirty="0" smtClean="0">
                <a:cs typeface="Times New Roman" charset="0"/>
              </a:rPr>
            </a:br>
            <a:r>
              <a:rPr lang="en-US" sz="4000" dirty="0" smtClean="0">
                <a:solidFill>
                  <a:srgbClr val="FFFF00"/>
                </a:solidFill>
                <a:cs typeface="Times New Roman" charset="0"/>
              </a:rPr>
              <a:t>Obesity / Overweight</a:t>
            </a:r>
          </a:p>
        </p:txBody>
      </p:sp>
      <p:sp>
        <p:nvSpPr>
          <p:cNvPr id="919555" name="Rectangle 3"/>
          <p:cNvSpPr>
            <a:spLocks noGrp="1" noChangeArrowheads="1"/>
          </p:cNvSpPr>
          <p:nvPr>
            <p:ph type="body" idx="1"/>
          </p:nvPr>
        </p:nvSpPr>
        <p:spPr>
          <a:xfrm>
            <a:off x="838200" y="2438400"/>
            <a:ext cx="7169727" cy="4419600"/>
          </a:xfrm>
        </p:spPr>
        <p:txBody>
          <a:bodyPr/>
          <a:lstStyle/>
          <a:p>
            <a:pPr>
              <a:lnSpc>
                <a:spcPct val="100000"/>
              </a:lnSpc>
              <a:buSzPct val="110000"/>
              <a:defRPr/>
            </a:pPr>
            <a:r>
              <a:rPr lang="en-US" dirty="0" smtClean="0">
                <a:cs typeface="Arial" charset="0"/>
              </a:rPr>
              <a:t>Overweight/obese women age 20 and older:</a:t>
            </a:r>
            <a:endParaRPr lang="en-US" dirty="0" smtClean="0">
              <a:cs typeface="Times New Roman" charset="0"/>
            </a:endParaRPr>
          </a:p>
          <a:p>
            <a:pPr>
              <a:lnSpc>
                <a:spcPct val="100000"/>
              </a:lnSpc>
              <a:buSzPct val="110000"/>
              <a:defRPr/>
            </a:pPr>
            <a:r>
              <a:rPr lang="en-US" dirty="0" smtClean="0">
                <a:cs typeface="Arial" charset="0"/>
              </a:rPr>
              <a:t>White females </a:t>
            </a:r>
            <a:r>
              <a:rPr lang="en-US" altLang="en-US" sz="3600" dirty="0" smtClean="0">
                <a:cs typeface="Arial" charset="0"/>
              </a:rPr>
              <a:t>—</a:t>
            </a:r>
            <a:r>
              <a:rPr lang="en-US" dirty="0" smtClean="0">
                <a:cs typeface="Arial" charset="0"/>
              </a:rPr>
              <a:t> </a:t>
            </a:r>
            <a:r>
              <a:rPr lang="en-US" dirty="0" smtClean="0">
                <a:solidFill>
                  <a:srgbClr val="FFFF00"/>
                </a:solidFill>
                <a:cs typeface="Arial" charset="0"/>
              </a:rPr>
              <a:t>57% </a:t>
            </a:r>
            <a:endParaRPr lang="en-US" dirty="0" smtClean="0">
              <a:solidFill>
                <a:srgbClr val="FFFF00"/>
              </a:solidFill>
              <a:cs typeface="Times New Roman" charset="0"/>
            </a:endParaRPr>
          </a:p>
          <a:p>
            <a:pPr>
              <a:lnSpc>
                <a:spcPct val="100000"/>
              </a:lnSpc>
              <a:buSzPct val="110000"/>
              <a:defRPr/>
            </a:pPr>
            <a:r>
              <a:rPr lang="en-US" dirty="0" smtClean="0">
                <a:cs typeface="Arial" charset="0"/>
              </a:rPr>
              <a:t>Black females </a:t>
            </a:r>
            <a:r>
              <a:rPr lang="en-US" altLang="en-US" sz="3600" dirty="0" smtClean="0">
                <a:cs typeface="Arial" charset="0"/>
              </a:rPr>
              <a:t>—</a:t>
            </a:r>
            <a:r>
              <a:rPr lang="en-US" dirty="0" smtClean="0">
                <a:cs typeface="Arial" charset="0"/>
              </a:rPr>
              <a:t> </a:t>
            </a:r>
            <a:r>
              <a:rPr lang="en-US" dirty="0" smtClean="0">
                <a:solidFill>
                  <a:srgbClr val="FFFF00"/>
                </a:solidFill>
                <a:cs typeface="Arial" charset="0"/>
              </a:rPr>
              <a:t>77% </a:t>
            </a:r>
            <a:endParaRPr lang="en-US" dirty="0" smtClean="0">
              <a:solidFill>
                <a:srgbClr val="FFFF00"/>
              </a:solidFill>
              <a:cs typeface="Times New Roman" charset="0"/>
            </a:endParaRPr>
          </a:p>
          <a:p>
            <a:pPr>
              <a:lnSpc>
                <a:spcPct val="100000"/>
              </a:lnSpc>
              <a:buSzPct val="110000"/>
              <a:defRPr/>
            </a:pPr>
            <a:r>
              <a:rPr lang="en-US" dirty="0" smtClean="0">
                <a:cs typeface="Arial" charset="0"/>
              </a:rPr>
              <a:t>Mexican-American                         females </a:t>
            </a:r>
            <a:r>
              <a:rPr lang="en-US" altLang="en-US" sz="3600" dirty="0" smtClean="0">
                <a:cs typeface="Arial" charset="0"/>
              </a:rPr>
              <a:t>— </a:t>
            </a:r>
            <a:r>
              <a:rPr lang="en-US" dirty="0" smtClean="0">
                <a:solidFill>
                  <a:srgbClr val="FFFF00"/>
                </a:solidFill>
                <a:cs typeface="Arial" charset="0"/>
              </a:rPr>
              <a:t>72%</a:t>
            </a:r>
            <a:endParaRPr lang="en-US" dirty="0" smtClean="0">
              <a:solidFill>
                <a:srgbClr val="FFFF00"/>
              </a:solidFill>
              <a:cs typeface="Times New Roman" charset="0"/>
            </a:endParaRPr>
          </a:p>
        </p:txBody>
      </p:sp>
      <p:pic>
        <p:nvPicPr>
          <p:cNvPr id="23556" name="Picture 5" descr="HH01229_"/>
          <p:cNvPicPr>
            <a:picLocks noChangeAspect="1" noChangeArrowheads="1"/>
          </p:cNvPicPr>
          <p:nvPr/>
        </p:nvPicPr>
        <p:blipFill>
          <a:blip r:embed="rId3"/>
          <a:srcRect/>
          <a:stretch>
            <a:fillRect/>
          </a:stretch>
        </p:blipFill>
        <p:spPr bwMode="auto">
          <a:xfrm>
            <a:off x="6187498" y="4227513"/>
            <a:ext cx="2416175" cy="2478087"/>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Three Paradoxes</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1. Women have a higher prevalence of angina compared to men, yet have an overall lower prevalence of atherosclerosis and obstructive coronary artery disease</a:t>
            </a:r>
          </a:p>
          <a:p>
            <a:r>
              <a:rPr lang="en-US" dirty="0" smtClean="0"/>
              <a:t>2. Symptomatic women undergoing coronary angiography have less extensive and severe CAD, despite being older with a greater risk factor burden, compared to men</a:t>
            </a:r>
          </a:p>
          <a:p>
            <a:r>
              <a:rPr lang="en-US" dirty="0" smtClean="0"/>
              <a:t>3. Despite relatively less CAD, women have a more adverse prognosis compared to men</a:t>
            </a:r>
            <a:endParaRPr lang="en-US" dirty="0"/>
          </a:p>
        </p:txBody>
      </p:sp>
      <p:sp>
        <p:nvSpPr>
          <p:cNvPr id="4" name="Footer Placeholder 3"/>
          <p:cNvSpPr>
            <a:spLocks noGrp="1"/>
          </p:cNvSpPr>
          <p:nvPr>
            <p:ph type="ftr" sz="quarter" idx="11"/>
          </p:nvPr>
        </p:nvSpPr>
        <p:spPr/>
        <p:txBody>
          <a:bodyPr/>
          <a:lstStyle/>
          <a:p>
            <a:pPr>
              <a:defRPr/>
            </a:pPr>
            <a:r>
              <a:rPr lang="en-US" dirty="0" err="1" smtClean="0"/>
              <a:t>Bairey</a:t>
            </a:r>
            <a:r>
              <a:rPr lang="en-US" dirty="0" smtClean="0"/>
              <a:t> </a:t>
            </a:r>
            <a:r>
              <a:rPr lang="en-US" dirty="0" err="1" smtClean="0"/>
              <a:t>Merz</a:t>
            </a:r>
            <a:r>
              <a:rPr lang="en-US" dirty="0" smtClean="0"/>
              <a:t>, C. N. Women and Ischemic Heart Disease. JACC: Cardiovascular Imaging </a:t>
            </a:r>
            <a:r>
              <a:rPr lang="en-US" dirty="0" err="1" smtClean="0"/>
              <a:t>Vol</a:t>
            </a:r>
            <a:r>
              <a:rPr lang="en-US" dirty="0" smtClean="0"/>
              <a:t> 4, No 1, 2011.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Gender and MI Triggers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Women reported emotional stress prior to MI</a:t>
            </a:r>
          </a:p>
          <a:p>
            <a:pPr lvl="1"/>
            <a:r>
              <a:rPr lang="en-US" dirty="0" smtClean="0"/>
              <a:t>Marital stress was reported to be more problematic in women</a:t>
            </a:r>
          </a:p>
          <a:p>
            <a:pPr lvl="1"/>
            <a:r>
              <a:rPr lang="en-US" dirty="0" smtClean="0"/>
              <a:t>Work stress was more problematic for men</a:t>
            </a:r>
          </a:p>
          <a:p>
            <a:r>
              <a:rPr lang="en-US" dirty="0" smtClean="0"/>
              <a:t>Men reported heavy physical activity prior to MI</a:t>
            </a:r>
            <a:endParaRPr lang="en-US" dirty="0"/>
          </a:p>
        </p:txBody>
      </p:sp>
      <p:sp>
        <p:nvSpPr>
          <p:cNvPr id="4" name="Footer Placeholder 3"/>
          <p:cNvSpPr>
            <a:spLocks noGrp="1"/>
          </p:cNvSpPr>
          <p:nvPr>
            <p:ph type="ftr" sz="quarter" idx="11"/>
          </p:nvPr>
        </p:nvSpPr>
        <p:spPr/>
        <p:txBody>
          <a:bodyPr/>
          <a:lstStyle/>
          <a:p>
            <a:pPr>
              <a:defRPr/>
            </a:pPr>
            <a:r>
              <a:rPr lang="en-US" smtClean="0"/>
              <a:t>Sex and Gender Aspects in Clinical Medicine p. 18</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FFFF00"/>
                </a:solidFill>
              </a:rPr>
              <a:t>Ischemia symptoms in women: “atypical”</a:t>
            </a:r>
            <a:endParaRPr lang="en-US" dirty="0">
              <a:solidFill>
                <a:srgbClr val="FFFF00"/>
              </a:solidFill>
            </a:endParaRPr>
          </a:p>
        </p:txBody>
      </p:sp>
      <p:sp>
        <p:nvSpPr>
          <p:cNvPr id="8" name="Content Placeholder 7"/>
          <p:cNvSpPr>
            <a:spLocks noGrp="1"/>
          </p:cNvSpPr>
          <p:nvPr>
            <p:ph sz="half" idx="1"/>
          </p:nvPr>
        </p:nvSpPr>
        <p:spPr/>
        <p:txBody>
          <a:bodyPr>
            <a:normAutofit lnSpcReduction="10000"/>
          </a:bodyPr>
          <a:lstStyle/>
          <a:p>
            <a:r>
              <a:rPr lang="en-US" dirty="0" smtClean="0"/>
              <a:t>fatigue</a:t>
            </a:r>
          </a:p>
          <a:p>
            <a:r>
              <a:rPr lang="en-US" dirty="0" smtClean="0"/>
              <a:t>right or left arm and shoulder pain</a:t>
            </a:r>
          </a:p>
          <a:p>
            <a:r>
              <a:rPr lang="en-US" dirty="0" smtClean="0"/>
              <a:t>indigestion</a:t>
            </a:r>
          </a:p>
          <a:p>
            <a:r>
              <a:rPr lang="en-US" dirty="0" err="1" smtClean="0"/>
              <a:t>epigastric</a:t>
            </a:r>
            <a:r>
              <a:rPr lang="en-US" dirty="0" smtClean="0"/>
              <a:t> pain</a:t>
            </a:r>
          </a:p>
          <a:p>
            <a:r>
              <a:rPr lang="en-US" dirty="0" smtClean="0"/>
              <a:t>neck pain</a:t>
            </a:r>
          </a:p>
          <a:p>
            <a:r>
              <a:rPr lang="en-US" dirty="0" smtClean="0"/>
              <a:t>syncope</a:t>
            </a:r>
          </a:p>
          <a:p>
            <a:r>
              <a:rPr lang="en-US" dirty="0" smtClean="0"/>
              <a:t>nausea</a:t>
            </a:r>
          </a:p>
          <a:p>
            <a:r>
              <a:rPr lang="en-US" dirty="0" smtClean="0"/>
              <a:t>abdominal pain</a:t>
            </a:r>
          </a:p>
          <a:p>
            <a:endParaRPr lang="en-US" dirty="0"/>
          </a:p>
        </p:txBody>
      </p:sp>
      <p:sp>
        <p:nvSpPr>
          <p:cNvPr id="4" name="Content Placeholder 3"/>
          <p:cNvSpPr>
            <a:spLocks noGrp="1"/>
          </p:cNvSpPr>
          <p:nvPr>
            <p:ph sz="half" idx="2"/>
          </p:nvPr>
        </p:nvSpPr>
        <p:spPr/>
        <p:txBody>
          <a:bodyPr>
            <a:normAutofit lnSpcReduction="10000"/>
          </a:bodyPr>
          <a:lstStyle/>
          <a:p>
            <a:r>
              <a:rPr lang="en-US" dirty="0" err="1" smtClean="0"/>
              <a:t>dyspnea</a:t>
            </a:r>
            <a:endParaRPr lang="en-US" dirty="0" smtClean="0"/>
          </a:p>
          <a:p>
            <a:r>
              <a:rPr lang="en-US" dirty="0" smtClean="0"/>
              <a:t>dizziness</a:t>
            </a:r>
          </a:p>
          <a:p>
            <a:r>
              <a:rPr lang="en-US" dirty="0" smtClean="0"/>
              <a:t>palpitations</a:t>
            </a:r>
          </a:p>
          <a:p>
            <a:r>
              <a:rPr lang="en-US" dirty="0" err="1" smtClean="0"/>
              <a:t>interscapular</a:t>
            </a:r>
            <a:r>
              <a:rPr lang="en-US" dirty="0" smtClean="0"/>
              <a:t> pain</a:t>
            </a:r>
          </a:p>
          <a:p>
            <a:r>
              <a:rPr lang="en-US" dirty="0" smtClean="0"/>
              <a:t>weakness</a:t>
            </a:r>
          </a:p>
          <a:p>
            <a:r>
              <a:rPr lang="en-US" dirty="0" smtClean="0"/>
              <a:t>vomiting</a:t>
            </a:r>
          </a:p>
          <a:p>
            <a:r>
              <a:rPr lang="en-US" b="1" dirty="0" smtClean="0"/>
              <a:t>throat and jaw pain</a:t>
            </a:r>
          </a:p>
          <a:p>
            <a:endParaRPr lang="en-US" b="1" dirty="0" smtClean="0"/>
          </a:p>
          <a:p>
            <a:r>
              <a:rPr lang="en-US" b="1" dirty="0" smtClean="0"/>
              <a:t>asymptomatic</a:t>
            </a:r>
            <a:r>
              <a:rPr lang="en-US" dirty="0" smtClean="0"/>
              <a:t>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Differences in Symptoms: Hypotheses of origin</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Parasympathetic nerves innervate the posterior and inferior surfaces of the heart</a:t>
            </a:r>
          </a:p>
          <a:p>
            <a:r>
              <a:rPr lang="en-US" dirty="0" smtClean="0"/>
              <a:t>Women and men are more likely to have right dominant coronary systems</a:t>
            </a:r>
          </a:p>
          <a:p>
            <a:r>
              <a:rPr lang="en-US" dirty="0" smtClean="0"/>
              <a:t>Women have a predominance of parasympathetic influence on heart rate regulation</a:t>
            </a:r>
          </a:p>
          <a:p>
            <a:r>
              <a:rPr lang="en-US" dirty="0" smtClean="0"/>
              <a:t>Theory: ischemia of those areas stimulates the </a:t>
            </a:r>
            <a:r>
              <a:rPr lang="en-US" dirty="0" err="1" smtClean="0"/>
              <a:t>vagus</a:t>
            </a:r>
            <a:r>
              <a:rPr lang="en-US" dirty="0" smtClean="0"/>
              <a:t> nerve</a:t>
            </a:r>
          </a:p>
          <a:p>
            <a:pPr lvl="1"/>
            <a:r>
              <a:rPr lang="en-US" dirty="0" smtClean="0"/>
              <a:t>causes discomfort in locations also innervated by the </a:t>
            </a:r>
            <a:r>
              <a:rPr lang="en-US" dirty="0" err="1" smtClean="0"/>
              <a:t>vagus</a:t>
            </a:r>
            <a:r>
              <a:rPr lang="en-US" dirty="0" smtClean="0"/>
              <a:t> nerve</a:t>
            </a:r>
          </a:p>
          <a:p>
            <a:endParaRPr lang="en-US" dirty="0"/>
          </a:p>
        </p:txBody>
      </p:sp>
      <p:sp>
        <p:nvSpPr>
          <p:cNvPr id="4" name="Footer Placeholder 3"/>
          <p:cNvSpPr>
            <a:spLocks noGrp="1"/>
          </p:cNvSpPr>
          <p:nvPr>
            <p:ph type="ftr" sz="quarter" idx="11"/>
          </p:nvPr>
        </p:nvSpPr>
        <p:spPr>
          <a:xfrm>
            <a:off x="228600" y="6096000"/>
            <a:ext cx="8534400" cy="625475"/>
          </a:xfrm>
        </p:spPr>
        <p:txBody>
          <a:bodyPr/>
          <a:lstStyle/>
          <a:p>
            <a:pPr>
              <a:defRPr/>
            </a:pPr>
            <a:r>
              <a:rPr lang="en-US" dirty="0" smtClean="0"/>
              <a:t>Evans, J. Gender differences in autonomic cardiovascular regulation: spectral, hormonal, and hemodynamic indexes. J Applied Phys Dec. 1, 2001. </a:t>
            </a:r>
            <a:r>
              <a:rPr lang="en-US" dirty="0" err="1" smtClean="0"/>
              <a:t>Vol</a:t>
            </a:r>
            <a:r>
              <a:rPr lang="en-US" dirty="0" smtClean="0"/>
              <a:t> 91, No.6, 2611-2618.</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Relative Risk (95% CI) for mortality in subjects with hypertension, diabetes, or both adjusted for age, center, BMI, smoking and cholesterol.</a:t>
            </a:r>
            <a:br>
              <a:rPr lang="en-US" sz="2800" dirty="0" smtClean="0"/>
            </a:br>
            <a:r>
              <a:rPr lang="en-US" sz="2800" dirty="0" smtClean="0"/>
              <a:t>DECODE study</a:t>
            </a:r>
            <a:endParaRPr lang="en-US" sz="2800" dirty="0"/>
          </a:p>
        </p:txBody>
      </p:sp>
      <p:graphicFrame>
        <p:nvGraphicFramePr>
          <p:cNvPr id="4" name="Content Placeholder 3"/>
          <p:cNvGraphicFramePr>
            <a:graphicFrameLocks noGrp="1"/>
          </p:cNvGraphicFramePr>
          <p:nvPr>
            <p:ph idx="1"/>
          </p:nvPr>
        </p:nvGraphicFramePr>
        <p:xfrm>
          <a:off x="0" y="1876102"/>
          <a:ext cx="9144000" cy="4981900"/>
        </p:xfrm>
        <a:graphic>
          <a:graphicData uri="http://schemas.openxmlformats.org/drawingml/2006/table">
            <a:tbl>
              <a:tblPr firstRow="1" bandRow="1">
                <a:tableStyleId>{5C22544A-7EE6-4342-B048-85BDC9FD1C3A}</a:tableStyleId>
              </a:tblPr>
              <a:tblGrid>
                <a:gridCol w="3810000"/>
                <a:gridCol w="2794000"/>
                <a:gridCol w="2540000"/>
              </a:tblGrid>
              <a:tr h="452900">
                <a:tc>
                  <a:txBody>
                    <a:bodyPr/>
                    <a:lstStyle/>
                    <a:p>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r>
              <a:tr h="452900">
                <a:tc>
                  <a:txBody>
                    <a:bodyPr/>
                    <a:lstStyle/>
                    <a:p>
                      <a:r>
                        <a:rPr lang="en-US" dirty="0" smtClean="0"/>
                        <a:t>CV Disease</a:t>
                      </a:r>
                      <a:endParaRPr lang="en-US" dirty="0"/>
                    </a:p>
                  </a:txBody>
                  <a:tcPr/>
                </a:tc>
                <a:tc>
                  <a:txBody>
                    <a:bodyPr/>
                    <a:lstStyle/>
                    <a:p>
                      <a:endParaRPr lang="en-US"/>
                    </a:p>
                  </a:txBody>
                  <a:tcPr/>
                </a:tc>
                <a:tc>
                  <a:txBody>
                    <a:bodyPr/>
                    <a:lstStyle/>
                    <a:p>
                      <a:endParaRPr lang="en-US"/>
                    </a:p>
                  </a:txBody>
                  <a:tcPr/>
                </a:tc>
              </a:tr>
              <a:tr h="452900">
                <a:tc>
                  <a:txBody>
                    <a:bodyPr/>
                    <a:lstStyle/>
                    <a:p>
                      <a:r>
                        <a:rPr lang="en-US" dirty="0" smtClean="0"/>
                        <a:t>     Normal</a:t>
                      </a:r>
                      <a:endParaRPr lang="en-US" dirty="0"/>
                    </a:p>
                  </a:txBody>
                  <a:tcPr/>
                </a:tc>
                <a:tc>
                  <a:txBody>
                    <a:bodyPr/>
                    <a:lstStyle/>
                    <a:p>
                      <a:r>
                        <a:rPr lang="en-US" dirty="0" smtClean="0"/>
                        <a:t>1.00</a:t>
                      </a:r>
                      <a:endParaRPr lang="en-US" dirty="0"/>
                    </a:p>
                  </a:txBody>
                  <a:tcPr/>
                </a:tc>
                <a:tc>
                  <a:txBody>
                    <a:bodyPr/>
                    <a:lstStyle/>
                    <a:p>
                      <a:r>
                        <a:rPr lang="en-US" dirty="0" smtClean="0"/>
                        <a:t>1.00</a:t>
                      </a:r>
                      <a:endParaRPr lang="en-US" dirty="0"/>
                    </a:p>
                  </a:txBody>
                  <a:tcPr/>
                </a:tc>
              </a:tr>
              <a:tr h="452900">
                <a:tc>
                  <a:txBody>
                    <a:bodyPr/>
                    <a:lstStyle/>
                    <a:p>
                      <a:r>
                        <a:rPr lang="en-US" dirty="0" smtClean="0"/>
                        <a:t>     Hypertension</a:t>
                      </a:r>
                      <a:endParaRPr lang="en-US" dirty="0"/>
                    </a:p>
                  </a:txBody>
                  <a:tcPr/>
                </a:tc>
                <a:tc>
                  <a:txBody>
                    <a:bodyPr/>
                    <a:lstStyle/>
                    <a:p>
                      <a:r>
                        <a:rPr lang="en-US" dirty="0" smtClean="0"/>
                        <a:t>1.45 (1.23-1.72)</a:t>
                      </a:r>
                      <a:endParaRPr lang="en-US" dirty="0"/>
                    </a:p>
                  </a:txBody>
                  <a:tcPr/>
                </a:tc>
                <a:tc>
                  <a:txBody>
                    <a:bodyPr/>
                    <a:lstStyle/>
                    <a:p>
                      <a:r>
                        <a:rPr lang="en-US" dirty="0" smtClean="0">
                          <a:solidFill>
                            <a:srgbClr val="FF0000"/>
                          </a:solidFill>
                        </a:rPr>
                        <a:t>1.89</a:t>
                      </a:r>
                      <a:r>
                        <a:rPr lang="en-US" dirty="0" smtClean="0"/>
                        <a:t> (1.34-2.66)</a:t>
                      </a:r>
                      <a:endParaRPr lang="en-US" dirty="0"/>
                    </a:p>
                  </a:txBody>
                  <a:tcPr/>
                </a:tc>
              </a:tr>
              <a:tr h="452900">
                <a:tc>
                  <a:txBody>
                    <a:bodyPr/>
                    <a:lstStyle/>
                    <a:p>
                      <a:r>
                        <a:rPr lang="en-US" dirty="0" smtClean="0"/>
                        <a:t>     Diabetes</a:t>
                      </a:r>
                      <a:endParaRPr lang="en-US" dirty="0"/>
                    </a:p>
                  </a:txBody>
                  <a:tcPr/>
                </a:tc>
                <a:tc>
                  <a:txBody>
                    <a:bodyPr/>
                    <a:lstStyle/>
                    <a:p>
                      <a:r>
                        <a:rPr lang="en-US" dirty="0" smtClean="0"/>
                        <a:t>2.06 (1.45-2.93)</a:t>
                      </a:r>
                      <a:endParaRPr lang="en-US" dirty="0"/>
                    </a:p>
                  </a:txBody>
                  <a:tcPr/>
                </a:tc>
                <a:tc>
                  <a:txBody>
                    <a:bodyPr/>
                    <a:lstStyle/>
                    <a:p>
                      <a:r>
                        <a:rPr lang="en-US" dirty="0" smtClean="0">
                          <a:solidFill>
                            <a:srgbClr val="FF0000"/>
                          </a:solidFill>
                        </a:rPr>
                        <a:t>2.36</a:t>
                      </a:r>
                      <a:r>
                        <a:rPr lang="en-US" dirty="0" smtClean="0"/>
                        <a:t> (1.29-4.31)</a:t>
                      </a:r>
                      <a:endParaRPr lang="en-US" dirty="0"/>
                    </a:p>
                  </a:txBody>
                  <a:tcPr/>
                </a:tc>
              </a:tr>
              <a:tr h="452900">
                <a:tc>
                  <a:txBody>
                    <a:bodyPr/>
                    <a:lstStyle/>
                    <a:p>
                      <a:r>
                        <a:rPr lang="en-US" dirty="0" smtClean="0"/>
                        <a:t>     Diabetes and Hypertension</a:t>
                      </a:r>
                      <a:endParaRPr lang="en-US" dirty="0"/>
                    </a:p>
                  </a:txBody>
                  <a:tcPr/>
                </a:tc>
                <a:tc>
                  <a:txBody>
                    <a:bodyPr/>
                    <a:lstStyle/>
                    <a:p>
                      <a:r>
                        <a:rPr lang="en-US" dirty="0" smtClean="0"/>
                        <a:t>2.32 (1.83-2.94)</a:t>
                      </a:r>
                      <a:endParaRPr lang="en-US" dirty="0"/>
                    </a:p>
                  </a:txBody>
                  <a:tcPr/>
                </a:tc>
                <a:tc>
                  <a:txBody>
                    <a:bodyPr/>
                    <a:lstStyle/>
                    <a:p>
                      <a:r>
                        <a:rPr lang="en-US" dirty="0" smtClean="0">
                          <a:solidFill>
                            <a:srgbClr val="FF0000"/>
                          </a:solidFill>
                        </a:rPr>
                        <a:t>4.57</a:t>
                      </a:r>
                      <a:r>
                        <a:rPr lang="en-US" baseline="0" dirty="0" smtClean="0"/>
                        <a:t> (3.06-6.82)</a:t>
                      </a:r>
                      <a:endParaRPr lang="en-US" dirty="0"/>
                    </a:p>
                  </a:txBody>
                  <a:tcPr/>
                </a:tc>
              </a:tr>
              <a:tr h="452900">
                <a:tc>
                  <a:txBody>
                    <a:bodyPr/>
                    <a:lstStyle/>
                    <a:p>
                      <a:r>
                        <a:rPr lang="en-US" dirty="0" smtClean="0"/>
                        <a:t>All Causes</a:t>
                      </a:r>
                      <a:endParaRPr lang="en-US" dirty="0"/>
                    </a:p>
                  </a:txBody>
                  <a:tcPr/>
                </a:tc>
                <a:tc>
                  <a:txBody>
                    <a:bodyPr/>
                    <a:lstStyle/>
                    <a:p>
                      <a:endParaRPr lang="en-US"/>
                    </a:p>
                  </a:txBody>
                  <a:tcPr/>
                </a:tc>
                <a:tc>
                  <a:txBody>
                    <a:bodyPr/>
                    <a:lstStyle/>
                    <a:p>
                      <a:endParaRPr lang="en-US"/>
                    </a:p>
                  </a:txBody>
                  <a:tcPr/>
                </a:tc>
              </a:tr>
              <a:tr h="452900">
                <a:tc>
                  <a:txBody>
                    <a:bodyPr/>
                    <a:lstStyle/>
                    <a:p>
                      <a:r>
                        <a:rPr lang="en-US" dirty="0" smtClean="0"/>
                        <a:t>     Normal</a:t>
                      </a:r>
                      <a:endParaRPr lang="en-US" dirty="0"/>
                    </a:p>
                  </a:txBody>
                  <a:tcPr/>
                </a:tc>
                <a:tc>
                  <a:txBody>
                    <a:bodyPr/>
                    <a:lstStyle/>
                    <a:p>
                      <a:r>
                        <a:rPr lang="en-US" dirty="0" smtClean="0"/>
                        <a:t>1.00</a:t>
                      </a:r>
                      <a:endParaRPr lang="en-US" dirty="0"/>
                    </a:p>
                  </a:txBody>
                  <a:tcPr/>
                </a:tc>
                <a:tc>
                  <a:txBody>
                    <a:bodyPr/>
                    <a:lstStyle/>
                    <a:p>
                      <a:r>
                        <a:rPr lang="en-US" dirty="0" smtClean="0"/>
                        <a:t>1.00</a:t>
                      </a:r>
                      <a:endParaRPr lang="en-US" dirty="0"/>
                    </a:p>
                  </a:txBody>
                  <a:tcPr/>
                </a:tc>
              </a:tr>
              <a:tr h="452900">
                <a:tc>
                  <a:txBody>
                    <a:bodyPr/>
                    <a:lstStyle/>
                    <a:p>
                      <a:r>
                        <a:rPr lang="en-US" dirty="0" smtClean="0"/>
                        <a:t>     Hypertension</a:t>
                      </a:r>
                      <a:endParaRPr lang="en-US" dirty="0"/>
                    </a:p>
                  </a:txBody>
                  <a:tcPr/>
                </a:tc>
                <a:tc>
                  <a:txBody>
                    <a:bodyPr/>
                    <a:lstStyle/>
                    <a:p>
                      <a:r>
                        <a:rPr lang="en-US" dirty="0" smtClean="0"/>
                        <a:t>1.25 (1.12-1.39)</a:t>
                      </a:r>
                      <a:endParaRPr lang="en-US" dirty="0"/>
                    </a:p>
                  </a:txBody>
                  <a:tcPr/>
                </a:tc>
                <a:tc>
                  <a:txBody>
                    <a:bodyPr/>
                    <a:lstStyle/>
                    <a:p>
                      <a:r>
                        <a:rPr lang="en-US" dirty="0" smtClean="0"/>
                        <a:t>1.10</a:t>
                      </a:r>
                      <a:r>
                        <a:rPr lang="en-US" baseline="0" dirty="0" smtClean="0"/>
                        <a:t> (0.91-1.33)</a:t>
                      </a:r>
                      <a:endParaRPr lang="en-US" dirty="0"/>
                    </a:p>
                  </a:txBody>
                  <a:tcPr/>
                </a:tc>
              </a:tr>
              <a:tr h="452900">
                <a:tc>
                  <a:txBody>
                    <a:bodyPr/>
                    <a:lstStyle/>
                    <a:p>
                      <a:r>
                        <a:rPr lang="en-US" dirty="0" smtClean="0"/>
                        <a:t>     Diabetes</a:t>
                      </a:r>
                      <a:endParaRPr lang="en-US" dirty="0"/>
                    </a:p>
                  </a:txBody>
                  <a:tcPr/>
                </a:tc>
                <a:tc>
                  <a:txBody>
                    <a:bodyPr/>
                    <a:lstStyle/>
                    <a:p>
                      <a:r>
                        <a:rPr lang="en-US" dirty="0" smtClean="0"/>
                        <a:t>1.87 (1.48-2.36)</a:t>
                      </a:r>
                      <a:endParaRPr lang="en-US" dirty="0"/>
                    </a:p>
                  </a:txBody>
                  <a:tcPr/>
                </a:tc>
                <a:tc>
                  <a:txBody>
                    <a:bodyPr/>
                    <a:lstStyle/>
                    <a:p>
                      <a:r>
                        <a:rPr lang="en-US" dirty="0" smtClean="0"/>
                        <a:t>1.64 (1.14-2.36)</a:t>
                      </a:r>
                      <a:endParaRPr lang="en-US" dirty="0"/>
                    </a:p>
                  </a:txBody>
                  <a:tcPr/>
                </a:tc>
              </a:tr>
              <a:tr h="452900">
                <a:tc>
                  <a:txBody>
                    <a:bodyPr/>
                    <a:lstStyle/>
                    <a:p>
                      <a:r>
                        <a:rPr lang="en-US" dirty="0" smtClean="0"/>
                        <a:t>     Diabetes and Hypertension</a:t>
                      </a:r>
                      <a:endParaRPr lang="en-US" dirty="0"/>
                    </a:p>
                  </a:txBody>
                  <a:tcPr/>
                </a:tc>
                <a:tc>
                  <a:txBody>
                    <a:bodyPr/>
                    <a:lstStyle/>
                    <a:p>
                      <a:r>
                        <a:rPr lang="en-US" dirty="0" smtClean="0"/>
                        <a:t>1.97 (1.68-2.32)</a:t>
                      </a:r>
                      <a:endParaRPr lang="en-US" dirty="0"/>
                    </a:p>
                  </a:txBody>
                  <a:tcPr/>
                </a:tc>
                <a:tc>
                  <a:txBody>
                    <a:bodyPr/>
                    <a:lstStyle/>
                    <a:p>
                      <a:r>
                        <a:rPr lang="en-US" dirty="0" smtClean="0">
                          <a:solidFill>
                            <a:srgbClr val="FF0000"/>
                          </a:solidFill>
                        </a:rPr>
                        <a:t>2.22</a:t>
                      </a:r>
                      <a:r>
                        <a:rPr lang="en-US" dirty="0" smtClean="0"/>
                        <a:t> (1.74-2.83)</a:t>
                      </a:r>
                      <a:endParaRPr 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Atherosclerosis Risk Factors Unique to Women</a:t>
            </a:r>
            <a:endParaRPr lang="en-US" dirty="0">
              <a:solidFill>
                <a:srgbClr val="FFFF00"/>
              </a:solidFill>
            </a:endParaRPr>
          </a:p>
        </p:txBody>
      </p:sp>
      <p:sp>
        <p:nvSpPr>
          <p:cNvPr id="3" name="Content Placeholder 2"/>
          <p:cNvSpPr>
            <a:spLocks noGrp="1"/>
          </p:cNvSpPr>
          <p:nvPr>
            <p:ph idx="1"/>
          </p:nvPr>
        </p:nvSpPr>
        <p:spPr/>
        <p:txBody>
          <a:bodyPr/>
          <a:lstStyle/>
          <a:p>
            <a:pPr lvl="1">
              <a:buFont typeface="Arial" pitchFamily="34" charset="0"/>
              <a:buChar char="•"/>
            </a:pPr>
            <a:r>
              <a:rPr lang="en-US" dirty="0" smtClean="0"/>
              <a:t>Climacteric symptoms- </a:t>
            </a:r>
            <a:r>
              <a:rPr lang="en-US" dirty="0" err="1" smtClean="0"/>
              <a:t>peri</a:t>
            </a:r>
            <a:r>
              <a:rPr lang="en-US" dirty="0" smtClean="0"/>
              <a:t> and early post menopausal symptoms are not associated with cardiovascular disease</a:t>
            </a:r>
          </a:p>
          <a:p>
            <a:pPr lvl="2">
              <a:buFont typeface="Arial" pitchFamily="34" charset="0"/>
              <a:buChar char="•"/>
            </a:pPr>
            <a:r>
              <a:rPr lang="en-US" dirty="0" smtClean="0"/>
              <a:t>Persistent or late-onset hot flashes are associated with heart disease</a:t>
            </a:r>
          </a:p>
          <a:p>
            <a:r>
              <a:rPr lang="en-US" dirty="0" smtClean="0"/>
              <a:t>Hypertensive events during pregnancy</a:t>
            </a:r>
          </a:p>
          <a:p>
            <a:r>
              <a:rPr lang="en-US" dirty="0" smtClean="0"/>
              <a:t>Hyperglycemic events during pregnancy</a:t>
            </a:r>
          </a:p>
          <a:p>
            <a:r>
              <a:rPr lang="en-US" dirty="0" smtClean="0"/>
              <a:t>Acceleration of the prevalence of heart disease after menopause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696052"/>
          </a:xfrm>
        </p:spPr>
        <p:txBody>
          <a:bodyPr>
            <a:normAutofit/>
          </a:bodyPr>
          <a:lstStyle/>
          <a:p>
            <a:r>
              <a:rPr lang="en-US" dirty="0" smtClean="0">
                <a:solidFill>
                  <a:srgbClr val="FFFF00"/>
                </a:solidFill>
              </a:rPr>
              <a:t>Other Risk Factors Under investigation</a:t>
            </a:r>
            <a:endParaRPr lang="en-US" dirty="0">
              <a:solidFill>
                <a:srgbClr val="FFFF00"/>
              </a:solidFill>
            </a:endParaRPr>
          </a:p>
        </p:txBody>
      </p:sp>
      <p:sp>
        <p:nvSpPr>
          <p:cNvPr id="8" name="Content Placeholder 7"/>
          <p:cNvSpPr>
            <a:spLocks noGrp="1"/>
          </p:cNvSpPr>
          <p:nvPr>
            <p:ph idx="1"/>
          </p:nvPr>
        </p:nvSpPr>
        <p:spPr>
          <a:xfrm>
            <a:off x="457200" y="1970690"/>
            <a:ext cx="8229600" cy="4155473"/>
          </a:xfrm>
        </p:spPr>
        <p:txBody>
          <a:bodyPr>
            <a:normAutofit/>
          </a:bodyPr>
          <a:lstStyle/>
          <a:p>
            <a:pPr lvl="1">
              <a:buFont typeface="Arial" pitchFamily="34" charset="0"/>
              <a:buChar char="•"/>
            </a:pPr>
            <a:r>
              <a:rPr lang="en-US" sz="3600" dirty="0" smtClean="0"/>
              <a:t>Systemic autoimmune disease greatly increases risk of cardiovascular disease</a:t>
            </a:r>
          </a:p>
          <a:p>
            <a:pPr lvl="1">
              <a:buFont typeface="Arial" pitchFamily="34" charset="0"/>
              <a:buChar char="•"/>
            </a:pPr>
            <a:r>
              <a:rPr lang="en-US" sz="3600" dirty="0" smtClean="0"/>
              <a:t>Higher prevalence of autoimmune disease in women</a:t>
            </a:r>
          </a:p>
          <a:p>
            <a:pPr lvl="2">
              <a:buFont typeface="Arial" pitchFamily="34" charset="0"/>
              <a:buChar char="•"/>
            </a:pPr>
            <a:endParaRPr lang="en-US" sz="3600" dirty="0" smtClean="0"/>
          </a:p>
        </p:txBody>
      </p:sp>
      <p:sp>
        <p:nvSpPr>
          <p:cNvPr id="4" name="Footer Placeholder 3"/>
          <p:cNvSpPr>
            <a:spLocks noGrp="1"/>
          </p:cNvSpPr>
          <p:nvPr>
            <p:ph type="ftr" sz="quarter" idx="11"/>
          </p:nvPr>
        </p:nvSpPr>
        <p:spPr/>
        <p:txBody>
          <a:bodyPr/>
          <a:lstStyle/>
          <a:p>
            <a:pPr>
              <a:defRPr/>
            </a:pPr>
            <a:r>
              <a:rPr lang="en-US" dirty="0" err="1" smtClean="0"/>
              <a:t>Frostegard</a:t>
            </a:r>
            <a:r>
              <a:rPr lang="en-US" dirty="0" smtClean="0"/>
              <a:t>, J. Autoimmunity, oxidized LDL and cardiovascular disease. Autoimmunity Reviews Vol1, Issue 4, August 1, 2002. pp 233-237.</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r>
              <a:rPr lang="en-US" dirty="0" smtClean="0">
                <a:solidFill>
                  <a:srgbClr val="FFFF00"/>
                </a:solidFill>
              </a:rPr>
              <a:t>Differences in Coronary Vascular Plaque Pathology</a:t>
            </a:r>
          </a:p>
        </p:txBody>
      </p:sp>
      <p:sp>
        <p:nvSpPr>
          <p:cNvPr id="4099" name="Text Placeholder 2"/>
          <p:cNvSpPr>
            <a:spLocks noGrp="1"/>
          </p:cNvSpPr>
          <p:nvPr>
            <p:ph type="body" idx="1"/>
          </p:nvPr>
        </p:nvSpPr>
        <p:spPr/>
        <p:txBody>
          <a:bodyPr/>
          <a:lstStyle/>
          <a:p>
            <a:pPr eaLnBrk="1" hangingPunct="1"/>
            <a:r>
              <a:rPr lang="en-US" smtClean="0"/>
              <a:t>Female</a:t>
            </a:r>
          </a:p>
        </p:txBody>
      </p:sp>
      <p:sp>
        <p:nvSpPr>
          <p:cNvPr id="4100" name="Content Placeholder 3"/>
          <p:cNvSpPr>
            <a:spLocks noGrp="1"/>
          </p:cNvSpPr>
          <p:nvPr>
            <p:ph sz="half" idx="2"/>
          </p:nvPr>
        </p:nvSpPr>
        <p:spPr/>
        <p:txBody>
          <a:bodyPr/>
          <a:lstStyle/>
          <a:p>
            <a:pPr eaLnBrk="1" hangingPunct="1"/>
            <a:r>
              <a:rPr lang="en-US" dirty="0" smtClean="0"/>
              <a:t>Continuous endothelial plaque deposition</a:t>
            </a:r>
          </a:p>
          <a:p>
            <a:pPr eaLnBrk="1" hangingPunct="1"/>
            <a:r>
              <a:rPr lang="en-US" dirty="0" smtClean="0"/>
              <a:t>Outward  remodeling</a:t>
            </a:r>
          </a:p>
          <a:p>
            <a:pPr eaLnBrk="1" hangingPunct="1"/>
            <a:r>
              <a:rPr lang="en-US" dirty="0" smtClean="0"/>
              <a:t>Present in small distal arteries</a:t>
            </a:r>
          </a:p>
          <a:p>
            <a:pPr eaLnBrk="1" hangingPunct="1"/>
            <a:r>
              <a:rPr lang="en-US" dirty="0" smtClean="0"/>
              <a:t>More endothelial dysfunction</a:t>
            </a:r>
          </a:p>
          <a:p>
            <a:pPr eaLnBrk="1" hangingPunct="1"/>
            <a:endParaRPr lang="en-US" dirty="0" smtClean="0"/>
          </a:p>
        </p:txBody>
      </p:sp>
      <p:sp>
        <p:nvSpPr>
          <p:cNvPr id="4101" name="Text Placeholder 4"/>
          <p:cNvSpPr>
            <a:spLocks noGrp="1"/>
          </p:cNvSpPr>
          <p:nvPr>
            <p:ph type="body" sz="quarter" idx="3"/>
          </p:nvPr>
        </p:nvSpPr>
        <p:spPr/>
        <p:txBody>
          <a:bodyPr/>
          <a:lstStyle/>
          <a:p>
            <a:pPr eaLnBrk="1" hangingPunct="1"/>
            <a:r>
              <a:rPr lang="en-US" smtClean="0"/>
              <a:t>Male</a:t>
            </a:r>
          </a:p>
        </p:txBody>
      </p:sp>
      <p:sp>
        <p:nvSpPr>
          <p:cNvPr id="4102" name="Content Placeholder 5"/>
          <p:cNvSpPr>
            <a:spLocks noGrp="1"/>
          </p:cNvSpPr>
          <p:nvPr>
            <p:ph sz="quarter" idx="4"/>
          </p:nvPr>
        </p:nvSpPr>
        <p:spPr/>
        <p:txBody>
          <a:bodyPr/>
          <a:lstStyle/>
          <a:p>
            <a:pPr eaLnBrk="1" hangingPunct="1"/>
            <a:r>
              <a:rPr lang="en-US" dirty="0" smtClean="0"/>
              <a:t>Localized endothelial  plaque deposition</a:t>
            </a:r>
          </a:p>
          <a:p>
            <a:pPr eaLnBrk="1" hangingPunct="1"/>
            <a:r>
              <a:rPr lang="en-US" dirty="0" smtClean="0"/>
              <a:t>Invades lumen diameter</a:t>
            </a:r>
          </a:p>
          <a:p>
            <a:pPr eaLnBrk="1" hangingPunct="1"/>
            <a:r>
              <a:rPr lang="en-US" dirty="0" smtClean="0"/>
              <a:t>Present in medium-sized arteries</a:t>
            </a:r>
          </a:p>
        </p:txBody>
      </p:sp>
      <p:sp>
        <p:nvSpPr>
          <p:cNvPr id="7" name="Footer Placeholder 6"/>
          <p:cNvSpPr>
            <a:spLocks noGrp="1"/>
          </p:cNvSpPr>
          <p:nvPr>
            <p:ph type="ftr" sz="quarter" idx="11"/>
          </p:nvPr>
        </p:nvSpPr>
        <p:spPr/>
        <p:txBody>
          <a:bodyPr/>
          <a:lstStyle/>
          <a:p>
            <a:pPr>
              <a:defRPr/>
            </a:pPr>
            <a:r>
              <a:rPr lang="en-US" smtClean="0"/>
              <a:t>Burke. Effect of risk factors on the mechanism of acute thrombosis and sudden death in women. circ. 1998;97: 2110-2116.</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Diagnosis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Treadmill stress testing</a:t>
            </a:r>
          </a:p>
          <a:p>
            <a:r>
              <a:rPr lang="en-US" dirty="0" smtClean="0"/>
              <a:t>Nuclear stress testing </a:t>
            </a:r>
          </a:p>
          <a:p>
            <a:r>
              <a:rPr lang="en-US" dirty="0" smtClean="0"/>
              <a:t>Stress echo</a:t>
            </a:r>
          </a:p>
          <a:p>
            <a:r>
              <a:rPr lang="en-US" dirty="0" smtClean="0"/>
              <a:t>CT calcium score</a:t>
            </a:r>
          </a:p>
          <a:p>
            <a:r>
              <a:rPr lang="en-US" dirty="0" smtClean="0"/>
              <a:t>Coronary CTA</a:t>
            </a:r>
          </a:p>
          <a:p>
            <a:r>
              <a:rPr lang="en-US" dirty="0" smtClean="0"/>
              <a:t>Cardiac catheterization with coronary angiography</a:t>
            </a:r>
            <a:endParaRPr lang="en-US" dirty="0"/>
          </a:p>
        </p:txBody>
      </p:sp>
    </p:spTree>
    <p:extLst>
      <p:ext uri="{BB962C8B-B14F-4D97-AF65-F5344CB8AC3E}">
        <p14:creationId xmlns:p14="http://schemas.microsoft.com/office/powerpoint/2010/main" val="240622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7" name="Rectangle 9"/>
          <p:cNvSpPr>
            <a:spLocks noGrp="1" noChangeArrowheads="1"/>
          </p:cNvSpPr>
          <p:nvPr>
            <p:ph type="title"/>
          </p:nvPr>
        </p:nvSpPr>
        <p:spPr/>
        <p:txBody>
          <a:bodyPr/>
          <a:lstStyle/>
          <a:p>
            <a:pPr>
              <a:defRPr/>
            </a:pPr>
            <a:r>
              <a:rPr lang="en-US" sz="4000" dirty="0" smtClean="0">
                <a:solidFill>
                  <a:srgbClr val="FFFF00"/>
                </a:solidFill>
              </a:rPr>
              <a:t>Examples</a:t>
            </a:r>
          </a:p>
        </p:txBody>
      </p:sp>
      <p:sp>
        <p:nvSpPr>
          <p:cNvPr id="867338" name="Rectangle 10"/>
          <p:cNvSpPr>
            <a:spLocks noGrp="1" noChangeArrowheads="1"/>
          </p:cNvSpPr>
          <p:nvPr>
            <p:ph type="body" idx="1"/>
          </p:nvPr>
        </p:nvSpPr>
        <p:spPr>
          <a:xfrm>
            <a:off x="838200" y="2057400"/>
            <a:ext cx="8077200" cy="4648200"/>
          </a:xfrm>
        </p:spPr>
        <p:txBody>
          <a:bodyPr/>
          <a:lstStyle/>
          <a:p>
            <a:pPr marL="349250" indent="-349250">
              <a:lnSpc>
                <a:spcPct val="100000"/>
              </a:lnSpc>
              <a:spcBef>
                <a:spcPct val="50000"/>
              </a:spcBef>
              <a:buClrTx/>
              <a:defRPr/>
            </a:pPr>
            <a:r>
              <a:rPr lang="en-US" sz="2800" dirty="0" smtClean="0">
                <a:cs typeface="Times New Roman" charset="0"/>
              </a:rPr>
              <a:t>Coronary heart disease (heart attack)</a:t>
            </a:r>
          </a:p>
          <a:p>
            <a:pPr marL="349250" indent="-349250">
              <a:lnSpc>
                <a:spcPct val="100000"/>
              </a:lnSpc>
              <a:spcBef>
                <a:spcPct val="50000"/>
              </a:spcBef>
              <a:buClrTx/>
              <a:defRPr/>
            </a:pPr>
            <a:r>
              <a:rPr lang="en-US" sz="2800" dirty="0" err="1" smtClean="0">
                <a:cs typeface="Times New Roman" charset="0"/>
              </a:rPr>
              <a:t>Cerebrovascular</a:t>
            </a:r>
            <a:r>
              <a:rPr lang="en-US" sz="2800" dirty="0" smtClean="0">
                <a:cs typeface="Times New Roman" charset="0"/>
              </a:rPr>
              <a:t> disease (stroke and TIA)</a:t>
            </a:r>
          </a:p>
          <a:p>
            <a:pPr marL="349250" indent="-349250">
              <a:lnSpc>
                <a:spcPct val="100000"/>
              </a:lnSpc>
              <a:spcBef>
                <a:spcPct val="50000"/>
              </a:spcBef>
              <a:buClrTx/>
              <a:defRPr/>
            </a:pPr>
            <a:r>
              <a:rPr lang="en-US" sz="2800" dirty="0" smtClean="0">
                <a:cs typeface="Times New Roman" charset="0"/>
              </a:rPr>
              <a:t>High blood pressure</a:t>
            </a:r>
          </a:p>
          <a:p>
            <a:pPr marL="349250" indent="-349250">
              <a:lnSpc>
                <a:spcPct val="100000"/>
              </a:lnSpc>
              <a:spcBef>
                <a:spcPct val="50000"/>
              </a:spcBef>
              <a:buClrTx/>
              <a:defRPr/>
            </a:pPr>
            <a:r>
              <a:rPr lang="en-US" sz="2800" dirty="0" smtClean="0">
                <a:cs typeface="Times New Roman" charset="0"/>
              </a:rPr>
              <a:t>Congestive heart failure</a:t>
            </a:r>
          </a:p>
          <a:p>
            <a:pPr marL="349250" indent="-349250">
              <a:lnSpc>
                <a:spcPct val="100000"/>
              </a:lnSpc>
              <a:spcBef>
                <a:spcPct val="50000"/>
              </a:spcBef>
              <a:buClrTx/>
              <a:defRPr/>
            </a:pPr>
            <a:r>
              <a:rPr lang="en-US" sz="2800" dirty="0" smtClean="0">
                <a:cs typeface="Times New Roman" charset="0"/>
              </a:rPr>
              <a:t>Congenital cardiovascular defects</a:t>
            </a:r>
          </a:p>
          <a:p>
            <a:pPr marL="349250" indent="-349250">
              <a:lnSpc>
                <a:spcPct val="100000"/>
              </a:lnSpc>
              <a:spcBef>
                <a:spcPct val="50000"/>
              </a:spcBef>
              <a:buClrTx/>
              <a:defRPr/>
            </a:pPr>
            <a:r>
              <a:rPr lang="en-US" sz="2800" dirty="0" smtClean="0">
                <a:cs typeface="Times New Roman" charset="0"/>
              </a:rPr>
              <a:t>Peripheral vascular disease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solidFill>
                  <a:srgbClr val="FFFF00"/>
                </a:solidFill>
              </a:rPr>
              <a:t>Diagnosis</a:t>
            </a:r>
          </a:p>
        </p:txBody>
      </p:sp>
      <p:sp>
        <p:nvSpPr>
          <p:cNvPr id="14339" name="Rectangle 3"/>
          <p:cNvSpPr>
            <a:spLocks noGrp="1" noChangeArrowheads="1"/>
          </p:cNvSpPr>
          <p:nvPr>
            <p:ph type="body" idx="1"/>
          </p:nvPr>
        </p:nvSpPr>
        <p:spPr/>
        <p:txBody>
          <a:bodyPr/>
          <a:lstStyle/>
          <a:p>
            <a:pPr eaLnBrk="1" hangingPunct="1"/>
            <a:r>
              <a:rPr lang="en-US" sz="2800" smtClean="0">
                <a:latin typeface="Times New Roman" pitchFamily="18" charset="0"/>
              </a:rPr>
              <a:t>Exercise electrocardiogram (EKG) is the gold standard for diagnosis of cardiovascular disease in men.</a:t>
            </a:r>
          </a:p>
          <a:p>
            <a:pPr eaLnBrk="1" hangingPunct="1"/>
            <a:endParaRPr lang="en-US" sz="2800" smtClean="0">
              <a:latin typeface="Times New Roman" pitchFamily="18" charset="0"/>
            </a:endParaRPr>
          </a:p>
          <a:p>
            <a:pPr eaLnBrk="1" hangingPunct="1"/>
            <a:r>
              <a:rPr lang="en-US" sz="2800" smtClean="0">
                <a:latin typeface="Times New Roman" pitchFamily="18" charset="0"/>
              </a:rPr>
              <a:t>Women tend to have higher ejection fractions at rest and approximately thirty percent of women, when exercising, do not increase their ejection fraction.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solidFill>
                  <a:srgbClr val="FFFF00"/>
                </a:solidFill>
              </a:rPr>
              <a:t>Diagnosis</a:t>
            </a:r>
          </a:p>
        </p:txBody>
      </p:sp>
      <p:sp>
        <p:nvSpPr>
          <p:cNvPr id="15363" name="Rectangle 3"/>
          <p:cNvSpPr>
            <a:spLocks noGrp="1" noChangeArrowheads="1"/>
          </p:cNvSpPr>
          <p:nvPr>
            <p:ph type="body" idx="1"/>
          </p:nvPr>
        </p:nvSpPr>
        <p:spPr/>
        <p:txBody>
          <a:bodyPr/>
          <a:lstStyle/>
          <a:p>
            <a:pPr eaLnBrk="1" hangingPunct="1"/>
            <a:r>
              <a:rPr lang="en-US" smtClean="0">
                <a:latin typeface="Times New Roman" pitchFamily="18" charset="0"/>
              </a:rPr>
              <a:t>To exclude cardiovascular disease in women, they must have a normal resting EKG and no risk factors for cardiovascular disease.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dirty="0" smtClean="0">
                <a:solidFill>
                  <a:srgbClr val="FFFF00"/>
                </a:solidFill>
              </a:rPr>
              <a:t>Diagnosis	</a:t>
            </a:r>
          </a:p>
        </p:txBody>
      </p:sp>
      <p:sp>
        <p:nvSpPr>
          <p:cNvPr id="17411" name="Rectangle 3"/>
          <p:cNvSpPr>
            <a:spLocks noGrp="1" noChangeArrowheads="1"/>
          </p:cNvSpPr>
          <p:nvPr>
            <p:ph type="body" idx="1"/>
          </p:nvPr>
        </p:nvSpPr>
        <p:spPr/>
        <p:txBody>
          <a:bodyPr/>
          <a:lstStyle/>
          <a:p>
            <a:pPr eaLnBrk="1" hangingPunct="1"/>
            <a:r>
              <a:rPr lang="en-US" smtClean="0"/>
              <a:t>Women have higher mortality rates due to arrhythmias than men.</a:t>
            </a:r>
          </a:p>
          <a:p>
            <a:pPr eaLnBrk="1" hangingPunct="1"/>
            <a:endParaRPr lang="en-US" smtClean="0"/>
          </a:p>
          <a:p>
            <a:pPr eaLnBrk="1" hangingPunct="1"/>
            <a:r>
              <a:rPr lang="en-US" smtClean="0">
                <a:latin typeface="Times New Roman" pitchFamily="18" charset="0"/>
              </a:rPr>
              <a:t>Women have fatal arrhythmias as the first indicator of cardiovascular disease more often than men.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solidFill>
                  <a:srgbClr val="FFFF00"/>
                </a:solidFill>
              </a:rPr>
              <a:t>Diagnosis</a:t>
            </a:r>
          </a:p>
        </p:txBody>
      </p:sp>
      <p:sp>
        <p:nvSpPr>
          <p:cNvPr id="18435" name="Rectangle 3"/>
          <p:cNvSpPr>
            <a:spLocks noGrp="1" noChangeArrowheads="1"/>
          </p:cNvSpPr>
          <p:nvPr>
            <p:ph type="body" idx="1"/>
          </p:nvPr>
        </p:nvSpPr>
        <p:spPr/>
        <p:txBody>
          <a:bodyPr/>
          <a:lstStyle/>
          <a:p>
            <a:pPr eaLnBrk="1" hangingPunct="1">
              <a:lnSpc>
                <a:spcPct val="90000"/>
              </a:lnSpc>
            </a:pPr>
            <a:r>
              <a:rPr lang="en-US" sz="2800" smtClean="0">
                <a:latin typeface="Times New Roman" pitchFamily="18" charset="0"/>
              </a:rPr>
              <a:t>Women have longer rate-corrected QT intervals than men. </a:t>
            </a:r>
          </a:p>
          <a:p>
            <a:pPr eaLnBrk="1" hangingPunct="1">
              <a:lnSpc>
                <a:spcPct val="90000"/>
              </a:lnSpc>
            </a:pPr>
            <a:endParaRPr lang="en-US" sz="2800" smtClean="0">
              <a:latin typeface="Times New Roman" pitchFamily="18" charset="0"/>
            </a:endParaRPr>
          </a:p>
          <a:p>
            <a:pPr eaLnBrk="1" hangingPunct="1">
              <a:lnSpc>
                <a:spcPct val="90000"/>
              </a:lnSpc>
            </a:pPr>
            <a:r>
              <a:rPr lang="en-US" sz="2800" smtClean="0">
                <a:latin typeface="Times New Roman" pitchFamily="18" charset="0"/>
              </a:rPr>
              <a:t> It has been determined that males who have long QT intervals have a strong correlation with fatality post myocardial infarction, so there is an indication that since women have longer QT intervals, they may be at an increased risk for sudden cardiac failure.</a:t>
            </a:r>
            <a:r>
              <a:rPr lang="en-US" sz="2000" smtClean="0">
                <a:latin typeface="Times New Roman" pitchFamily="18" charset="0"/>
              </a:rPr>
              <a:t> (Malloy, 1999)</a:t>
            </a:r>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dirty="0" smtClean="0">
                <a:solidFill>
                  <a:srgbClr val="FFFF00"/>
                </a:solidFill>
              </a:rPr>
              <a:t>Differences in Ischemia Testing for non-obstructive disease</a:t>
            </a:r>
          </a:p>
        </p:txBody>
      </p:sp>
      <p:sp>
        <p:nvSpPr>
          <p:cNvPr id="4" name="Text Placeholder 3"/>
          <p:cNvSpPr>
            <a:spLocks noGrp="1"/>
          </p:cNvSpPr>
          <p:nvPr>
            <p:ph type="body" idx="1"/>
          </p:nvPr>
        </p:nvSpPr>
        <p:spPr/>
        <p:txBody>
          <a:bodyPr/>
          <a:lstStyle/>
          <a:p>
            <a:r>
              <a:rPr lang="en-US" dirty="0" smtClean="0"/>
              <a:t>Less effective</a:t>
            </a:r>
            <a:endParaRPr lang="en-US" dirty="0"/>
          </a:p>
        </p:txBody>
      </p:sp>
      <p:sp>
        <p:nvSpPr>
          <p:cNvPr id="5124" name="Content Placeholder 3"/>
          <p:cNvSpPr>
            <a:spLocks noGrp="1"/>
          </p:cNvSpPr>
          <p:nvPr>
            <p:ph sz="half" idx="2"/>
          </p:nvPr>
        </p:nvSpPr>
        <p:spPr/>
        <p:txBody>
          <a:bodyPr/>
          <a:lstStyle/>
          <a:p>
            <a:pPr eaLnBrk="1" hangingPunct="1"/>
            <a:r>
              <a:rPr lang="en-US" dirty="0" smtClean="0"/>
              <a:t>Treadmill</a:t>
            </a:r>
          </a:p>
          <a:p>
            <a:pPr eaLnBrk="1" hangingPunct="1"/>
            <a:r>
              <a:rPr lang="en-US" dirty="0" err="1" smtClean="0"/>
              <a:t>Percutaneous</a:t>
            </a:r>
            <a:r>
              <a:rPr lang="en-US" dirty="0" smtClean="0"/>
              <a:t> Coronary Angiography</a:t>
            </a:r>
          </a:p>
          <a:p>
            <a:pPr eaLnBrk="1" hangingPunct="1"/>
            <a:r>
              <a:rPr lang="en-US" dirty="0" smtClean="0"/>
              <a:t>CT angiogram</a:t>
            </a:r>
          </a:p>
        </p:txBody>
      </p:sp>
      <p:sp>
        <p:nvSpPr>
          <p:cNvPr id="5" name="Text Placeholder 4"/>
          <p:cNvSpPr>
            <a:spLocks noGrp="1"/>
          </p:cNvSpPr>
          <p:nvPr>
            <p:ph type="body" sz="quarter" idx="3"/>
          </p:nvPr>
        </p:nvSpPr>
        <p:spPr/>
        <p:txBody>
          <a:bodyPr/>
          <a:lstStyle/>
          <a:p>
            <a:r>
              <a:rPr lang="en-US" dirty="0" smtClean="0"/>
              <a:t>More effective</a:t>
            </a:r>
            <a:endParaRPr lang="en-US" dirty="0"/>
          </a:p>
        </p:txBody>
      </p:sp>
      <p:sp>
        <p:nvSpPr>
          <p:cNvPr id="6" name="Content Placeholder 5"/>
          <p:cNvSpPr>
            <a:spLocks noGrp="1"/>
          </p:cNvSpPr>
          <p:nvPr>
            <p:ph sz="quarter" idx="4"/>
          </p:nvPr>
        </p:nvSpPr>
        <p:spPr/>
        <p:txBody>
          <a:bodyPr/>
          <a:lstStyle/>
          <a:p>
            <a:pPr eaLnBrk="1" hangingPunct="1"/>
            <a:r>
              <a:rPr lang="en-US" dirty="0" smtClean="0"/>
              <a:t>Nuclear stress echo</a:t>
            </a:r>
          </a:p>
          <a:p>
            <a:pPr eaLnBrk="1" hangingPunct="1"/>
            <a:r>
              <a:rPr lang="en-US" dirty="0" smtClean="0"/>
              <a:t>Cardiac Magnetic Resonance Imaging</a:t>
            </a:r>
          </a:p>
          <a:p>
            <a:pPr eaLnBrk="1" hangingPunct="1"/>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FF00"/>
                </a:solidFill>
              </a:rPr>
              <a:t>Angiography Differences</a:t>
            </a:r>
            <a:endParaRPr lang="en-US" dirty="0">
              <a:solidFill>
                <a:srgbClr val="FFFF00"/>
              </a:solidFill>
            </a:endParaRPr>
          </a:p>
        </p:txBody>
      </p:sp>
      <p:sp>
        <p:nvSpPr>
          <p:cNvPr id="8" name="Content Placeholder 7"/>
          <p:cNvSpPr>
            <a:spLocks noGrp="1"/>
          </p:cNvSpPr>
          <p:nvPr>
            <p:ph idx="1"/>
          </p:nvPr>
        </p:nvSpPr>
        <p:spPr/>
        <p:txBody>
          <a:bodyPr/>
          <a:lstStyle/>
          <a:p>
            <a:r>
              <a:rPr lang="en-US" dirty="0" smtClean="0"/>
              <a:t>Of women with chest pain or an abnormal stress test, only 40% had flow-limiting </a:t>
            </a:r>
            <a:r>
              <a:rPr lang="en-US" dirty="0" err="1" smtClean="0"/>
              <a:t>stenosis</a:t>
            </a:r>
            <a:r>
              <a:rPr lang="en-US" dirty="0" smtClean="0"/>
              <a:t> on angiography</a:t>
            </a:r>
          </a:p>
          <a:p>
            <a:r>
              <a:rPr lang="en-US" dirty="0" smtClean="0"/>
              <a:t>Women are more likely to have single vessel disease</a:t>
            </a:r>
          </a:p>
          <a:p>
            <a:r>
              <a:rPr lang="en-US" dirty="0" smtClean="0"/>
              <a:t>Sex differences in vascular obstructions on angiography disappear with advancing age</a:t>
            </a:r>
            <a:endParaRPr lang="en-US" dirty="0"/>
          </a:p>
        </p:txBody>
      </p:sp>
      <p:sp>
        <p:nvSpPr>
          <p:cNvPr id="4" name="Footer Placeholder 3"/>
          <p:cNvSpPr>
            <a:spLocks noGrp="1"/>
          </p:cNvSpPr>
          <p:nvPr>
            <p:ph type="ftr" sz="quarter" idx="11"/>
          </p:nvPr>
        </p:nvSpPr>
        <p:spPr/>
        <p:txBody>
          <a:bodyPr/>
          <a:lstStyle/>
          <a:p>
            <a:pPr>
              <a:defRPr/>
            </a:pPr>
            <a:r>
              <a:rPr lang="en-US" smtClean="0"/>
              <a:t>Prigione p23.</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triad of </a:t>
            </a:r>
            <a:r>
              <a:rPr lang="en-US" dirty="0" err="1" smtClean="0">
                <a:solidFill>
                  <a:srgbClr val="FFFF00"/>
                </a:solidFill>
              </a:rPr>
              <a:t>microvascular</a:t>
            </a:r>
            <a:r>
              <a:rPr lang="en-US" dirty="0" smtClean="0">
                <a:solidFill>
                  <a:srgbClr val="FFFF00"/>
                </a:solidFill>
              </a:rPr>
              <a:t> dysfunction</a:t>
            </a:r>
            <a:endParaRPr lang="en-US" dirty="0">
              <a:solidFill>
                <a:srgbClr val="FFFF00"/>
              </a:solidFill>
            </a:endParaRPr>
          </a:p>
        </p:txBody>
      </p:sp>
      <p:sp>
        <p:nvSpPr>
          <p:cNvPr id="3" name="Content Placeholder 2"/>
          <p:cNvSpPr>
            <a:spLocks noGrp="1"/>
          </p:cNvSpPr>
          <p:nvPr>
            <p:ph idx="1"/>
          </p:nvPr>
        </p:nvSpPr>
        <p:spPr>
          <a:xfrm>
            <a:off x="457200" y="2081048"/>
            <a:ext cx="8229600" cy="4045115"/>
          </a:xfrm>
        </p:spPr>
        <p:txBody>
          <a:bodyPr/>
          <a:lstStyle/>
          <a:p>
            <a:r>
              <a:rPr lang="en-US" dirty="0" smtClean="0"/>
              <a:t>Angina</a:t>
            </a:r>
          </a:p>
          <a:p>
            <a:r>
              <a:rPr lang="en-US" dirty="0" smtClean="0"/>
              <a:t>Abnormal stress testing</a:t>
            </a:r>
          </a:p>
          <a:p>
            <a:r>
              <a:rPr lang="en-US" dirty="0" smtClean="0"/>
              <a:t>No obstruction on angiography</a:t>
            </a:r>
            <a:endParaRPr lang="en-US" dirty="0"/>
          </a:p>
        </p:txBody>
      </p:sp>
      <p:sp>
        <p:nvSpPr>
          <p:cNvPr id="4" name="Footer Placeholder 3"/>
          <p:cNvSpPr>
            <a:spLocks noGrp="1"/>
          </p:cNvSpPr>
          <p:nvPr>
            <p:ph type="ftr" sz="quarter" idx="11"/>
          </p:nvPr>
        </p:nvSpPr>
        <p:spPr/>
        <p:txBody>
          <a:bodyPr/>
          <a:lstStyle/>
          <a:p>
            <a:pPr>
              <a:defRPr/>
            </a:pPr>
            <a:r>
              <a:rPr lang="en-US" smtClean="0"/>
              <a:t>Samim, A. Treatment of Angina and Microvascular Coronary Dysfunction. Current Treatment Options in Cardiovascular Medicine. (2010) 12:355-364.</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Coronary Differences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Anatomical differences: Women have smaller coronary arteries</a:t>
            </a:r>
          </a:p>
          <a:p>
            <a:r>
              <a:rPr lang="en-US" dirty="0" smtClean="0"/>
              <a:t>Women may experience endothelial dysfunction more commonly</a:t>
            </a:r>
          </a:p>
          <a:p>
            <a:pPr lvl="1"/>
            <a:r>
              <a:rPr lang="en-US" dirty="0" smtClean="0"/>
              <a:t>Abnormal stress test</a:t>
            </a:r>
          </a:p>
        </p:txBody>
      </p:sp>
      <p:sp>
        <p:nvSpPr>
          <p:cNvPr id="4" name="Footer Placeholder 3"/>
          <p:cNvSpPr>
            <a:spLocks noGrp="1"/>
          </p:cNvSpPr>
          <p:nvPr>
            <p:ph type="ftr" sz="quarter" idx="11"/>
          </p:nvPr>
        </p:nvSpPr>
        <p:spPr/>
        <p:txBody>
          <a:bodyPr/>
          <a:lstStyle/>
          <a:p>
            <a:pPr>
              <a:defRPr/>
            </a:pPr>
            <a:r>
              <a:rPr lang="en-US" smtClean="0"/>
              <a:t>New insights into ischemi heart disease in women.  ccjm.org/content/74/8/585.full.pdf</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Sex Differences in Plaque Disturbance</a:t>
            </a:r>
            <a:endParaRPr lang="en-US" dirty="0">
              <a:solidFill>
                <a:srgbClr val="FFFF00"/>
              </a:solidFill>
            </a:endParaRPr>
          </a:p>
        </p:txBody>
      </p:sp>
      <p:sp>
        <p:nvSpPr>
          <p:cNvPr id="5" name="Text Placeholder 4"/>
          <p:cNvSpPr>
            <a:spLocks noGrp="1"/>
          </p:cNvSpPr>
          <p:nvPr>
            <p:ph type="body" idx="1"/>
          </p:nvPr>
        </p:nvSpPr>
        <p:spPr/>
        <p:txBody>
          <a:bodyPr>
            <a:normAutofit/>
          </a:bodyPr>
          <a:lstStyle/>
          <a:p>
            <a:r>
              <a:rPr lang="en-US" sz="3200" dirty="0" smtClean="0"/>
              <a:t>Women</a:t>
            </a:r>
            <a:endParaRPr lang="en-US" sz="3200" dirty="0"/>
          </a:p>
        </p:txBody>
      </p:sp>
      <p:sp>
        <p:nvSpPr>
          <p:cNvPr id="3" name="Content Placeholder 2"/>
          <p:cNvSpPr>
            <a:spLocks noGrp="1"/>
          </p:cNvSpPr>
          <p:nvPr>
            <p:ph sz="half" idx="2"/>
          </p:nvPr>
        </p:nvSpPr>
        <p:spPr/>
        <p:txBody>
          <a:bodyPr>
            <a:normAutofit/>
          </a:bodyPr>
          <a:lstStyle/>
          <a:p>
            <a:r>
              <a:rPr lang="en-US" sz="3200" dirty="0" smtClean="0"/>
              <a:t>Superficial plaque erosion with thrombus formation</a:t>
            </a:r>
          </a:p>
        </p:txBody>
      </p:sp>
      <p:sp>
        <p:nvSpPr>
          <p:cNvPr id="6" name="Text Placeholder 5"/>
          <p:cNvSpPr>
            <a:spLocks noGrp="1"/>
          </p:cNvSpPr>
          <p:nvPr>
            <p:ph type="body" sz="quarter" idx="3"/>
          </p:nvPr>
        </p:nvSpPr>
        <p:spPr/>
        <p:txBody>
          <a:bodyPr>
            <a:noAutofit/>
          </a:bodyPr>
          <a:lstStyle/>
          <a:p>
            <a:r>
              <a:rPr lang="en-US" sz="3600" dirty="0" smtClean="0"/>
              <a:t>Men</a:t>
            </a:r>
            <a:endParaRPr lang="en-US" sz="3600" dirty="0"/>
          </a:p>
        </p:txBody>
      </p:sp>
      <p:sp>
        <p:nvSpPr>
          <p:cNvPr id="7" name="Content Placeholder 6"/>
          <p:cNvSpPr>
            <a:spLocks noGrp="1"/>
          </p:cNvSpPr>
          <p:nvPr>
            <p:ph sz="quarter" idx="4"/>
          </p:nvPr>
        </p:nvSpPr>
        <p:spPr/>
        <p:txBody>
          <a:bodyPr>
            <a:normAutofit/>
          </a:bodyPr>
          <a:lstStyle/>
          <a:p>
            <a:r>
              <a:rPr lang="en-US" sz="3600" dirty="0" smtClean="0"/>
              <a:t>Plaque rupture</a:t>
            </a:r>
            <a:endParaRPr lang="en-US" sz="3600" dirty="0"/>
          </a:p>
        </p:txBody>
      </p:sp>
      <p:sp>
        <p:nvSpPr>
          <p:cNvPr id="4" name="Footer Placeholder 3"/>
          <p:cNvSpPr>
            <a:spLocks noGrp="1"/>
          </p:cNvSpPr>
          <p:nvPr>
            <p:ph type="ftr" sz="quarter" idx="11"/>
          </p:nvPr>
        </p:nvSpPr>
        <p:spPr/>
        <p:txBody>
          <a:bodyPr/>
          <a:lstStyle/>
          <a:p>
            <a:pPr>
              <a:defRPr/>
            </a:pPr>
            <a:r>
              <a:rPr lang="en-US" smtClean="0"/>
              <a:t>Arbustini; Prigione p 23.</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00"/>
                </a:solidFill>
              </a:rPr>
              <a:t>Biomarkers in Acute Coronary Syndrome</a:t>
            </a:r>
            <a:endParaRPr lang="en-US" dirty="0">
              <a:solidFill>
                <a:srgbClr val="FFFF00"/>
              </a:solidFill>
            </a:endParaRPr>
          </a:p>
        </p:txBody>
      </p:sp>
      <p:sp>
        <p:nvSpPr>
          <p:cNvPr id="3" name="Text Placeholder 2"/>
          <p:cNvSpPr>
            <a:spLocks noGrp="1"/>
          </p:cNvSpPr>
          <p:nvPr>
            <p:ph type="body" idx="1"/>
          </p:nvPr>
        </p:nvSpPr>
        <p:spPr/>
        <p:txBody>
          <a:bodyPr>
            <a:noAutofit/>
          </a:bodyPr>
          <a:lstStyle/>
          <a:p>
            <a:r>
              <a:rPr lang="en-US" sz="3600" dirty="0" smtClean="0"/>
              <a:t>Women	</a:t>
            </a:r>
            <a:endParaRPr lang="en-US" sz="3600" dirty="0"/>
          </a:p>
        </p:txBody>
      </p:sp>
      <p:sp>
        <p:nvSpPr>
          <p:cNvPr id="4" name="Content Placeholder 3"/>
          <p:cNvSpPr>
            <a:spLocks noGrp="1"/>
          </p:cNvSpPr>
          <p:nvPr>
            <p:ph sz="half" idx="2"/>
          </p:nvPr>
        </p:nvSpPr>
        <p:spPr/>
        <p:txBody>
          <a:bodyPr>
            <a:normAutofit/>
          </a:bodyPr>
          <a:lstStyle/>
          <a:p>
            <a:r>
              <a:rPr lang="en-US" sz="3600" dirty="0" smtClean="0"/>
              <a:t>CRP</a:t>
            </a:r>
          </a:p>
          <a:p>
            <a:r>
              <a:rPr lang="en-US" sz="3600" dirty="0" smtClean="0"/>
              <a:t>BNP</a:t>
            </a:r>
            <a:endParaRPr lang="en-US" sz="3600" dirty="0"/>
          </a:p>
        </p:txBody>
      </p:sp>
      <p:sp>
        <p:nvSpPr>
          <p:cNvPr id="5" name="Text Placeholder 4"/>
          <p:cNvSpPr>
            <a:spLocks noGrp="1"/>
          </p:cNvSpPr>
          <p:nvPr>
            <p:ph type="body" sz="quarter" idx="3"/>
          </p:nvPr>
        </p:nvSpPr>
        <p:spPr/>
        <p:txBody>
          <a:bodyPr>
            <a:noAutofit/>
          </a:bodyPr>
          <a:lstStyle/>
          <a:p>
            <a:r>
              <a:rPr lang="en-US" sz="3600" dirty="0" smtClean="0"/>
              <a:t>Men</a:t>
            </a:r>
            <a:endParaRPr lang="en-US" sz="3600" dirty="0"/>
          </a:p>
        </p:txBody>
      </p:sp>
      <p:sp>
        <p:nvSpPr>
          <p:cNvPr id="6" name="Content Placeholder 5"/>
          <p:cNvSpPr>
            <a:spLocks noGrp="1"/>
          </p:cNvSpPr>
          <p:nvPr>
            <p:ph sz="quarter" idx="4"/>
          </p:nvPr>
        </p:nvSpPr>
        <p:spPr/>
        <p:txBody>
          <a:bodyPr>
            <a:normAutofit/>
          </a:bodyPr>
          <a:lstStyle/>
          <a:p>
            <a:r>
              <a:rPr lang="en-US" sz="3600" dirty="0" err="1" smtClean="0"/>
              <a:t>Troponin</a:t>
            </a:r>
            <a:endParaRPr lang="en-US" sz="3600" dirty="0" smtClean="0"/>
          </a:p>
          <a:p>
            <a:r>
              <a:rPr lang="en-US" sz="3600" dirty="0" err="1" smtClean="0"/>
              <a:t>Creatine</a:t>
            </a:r>
            <a:r>
              <a:rPr lang="en-US" sz="3600" dirty="0" smtClean="0"/>
              <a:t> </a:t>
            </a:r>
            <a:r>
              <a:rPr lang="en-US" sz="3600" dirty="0" err="1" smtClean="0"/>
              <a:t>kinase</a:t>
            </a:r>
            <a:endParaRPr lang="en-US" sz="3600" dirty="0"/>
          </a:p>
        </p:txBody>
      </p:sp>
      <p:sp>
        <p:nvSpPr>
          <p:cNvPr id="7" name="Footer Placeholder 6"/>
          <p:cNvSpPr>
            <a:spLocks noGrp="1"/>
          </p:cNvSpPr>
          <p:nvPr>
            <p:ph type="ftr" sz="quarter" idx="11"/>
          </p:nvPr>
        </p:nvSpPr>
        <p:spPr/>
        <p:txBody>
          <a:bodyPr/>
          <a:lstStyle/>
          <a:p>
            <a:pPr>
              <a:defRPr/>
            </a:pPr>
            <a:r>
              <a:rPr lang="en-US" smtClean="0"/>
              <a:t>Bairey Merz- Proceedings 2010; Wiviott. Differential expression of cardiac biomarkers by gender in patients with unstable angina/non-ST elevation myocardial infarction. Circ. 2004;109:580-586.</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838200" y="1123950"/>
            <a:ext cx="7543800" cy="1143000"/>
          </a:xfrm>
        </p:spPr>
        <p:txBody>
          <a:bodyPr/>
          <a:lstStyle/>
          <a:p>
            <a:pPr>
              <a:defRPr/>
            </a:pPr>
            <a:r>
              <a:rPr lang="en-US" sz="4000" dirty="0" smtClean="0">
                <a:solidFill>
                  <a:srgbClr val="FFFF00"/>
                </a:solidFill>
                <a:cs typeface="Arial" charset="0"/>
              </a:rPr>
              <a:t>What Women Don’t Know</a:t>
            </a:r>
          </a:p>
        </p:txBody>
      </p:sp>
      <p:sp>
        <p:nvSpPr>
          <p:cNvPr id="903171" name="Rectangle 3"/>
          <p:cNvSpPr>
            <a:spLocks noGrp="1" noChangeArrowheads="1"/>
          </p:cNvSpPr>
          <p:nvPr>
            <p:ph type="body" idx="1"/>
          </p:nvPr>
        </p:nvSpPr>
        <p:spPr>
          <a:xfrm>
            <a:off x="838200" y="2514600"/>
            <a:ext cx="8077200" cy="3962400"/>
          </a:xfrm>
        </p:spPr>
        <p:txBody>
          <a:bodyPr/>
          <a:lstStyle/>
          <a:p>
            <a:pPr marL="349250" indent="-349250">
              <a:lnSpc>
                <a:spcPct val="100000"/>
              </a:lnSpc>
              <a:defRPr/>
            </a:pPr>
            <a:r>
              <a:rPr lang="en-US" sz="2800" dirty="0" smtClean="0">
                <a:cs typeface="Times New Roman" charset="0"/>
              </a:rPr>
              <a:t>Coronary heart disease rates in women rise 2-3 times after menopause</a:t>
            </a:r>
          </a:p>
          <a:p>
            <a:pPr marL="349250" indent="-349250">
              <a:lnSpc>
                <a:spcPct val="100000"/>
              </a:lnSpc>
              <a:defRPr/>
            </a:pPr>
            <a:r>
              <a:rPr lang="en-US" sz="2800" dirty="0" smtClean="0">
                <a:cs typeface="Times New Roman" charset="0"/>
              </a:rPr>
              <a:t>Blacks are at higher risk than whites </a:t>
            </a:r>
          </a:p>
          <a:p>
            <a:pPr marL="349250" indent="-349250">
              <a:lnSpc>
                <a:spcPct val="100000"/>
              </a:lnSpc>
              <a:defRPr/>
            </a:pPr>
            <a:r>
              <a:rPr lang="en-US" sz="2800" dirty="0" smtClean="0">
                <a:cs typeface="Arial" charset="0"/>
              </a:rPr>
              <a:t>1 of 3 Hispanic females dies of diseases of the heart and stroke</a:t>
            </a:r>
            <a:endParaRPr lang="en-US" sz="2800" dirty="0" smtClean="0">
              <a:cs typeface="Times New Roman" charset="0"/>
            </a:endParaRPr>
          </a:p>
          <a:p>
            <a:pPr marL="349250" indent="-349250">
              <a:lnSpc>
                <a:spcPct val="100000"/>
              </a:lnSpc>
              <a:buFontTx/>
              <a:buNone/>
              <a:defRPr/>
            </a:pPr>
            <a:endParaRPr lang="en-US" sz="2800" dirty="0" smtClean="0">
              <a:cs typeface="Times New Roman" charset="0"/>
            </a:endParaRPr>
          </a:p>
          <a:p>
            <a:pPr marL="349250" indent="-349250">
              <a:lnSpc>
                <a:spcPct val="100000"/>
              </a:lnSpc>
              <a:defRPr/>
            </a:pPr>
            <a:endParaRPr lang="en-US" dirty="0" smtClean="0">
              <a:cs typeface="Times New Roman"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Comparisons of revascularization procedures</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t>Equally effective when performed in similar time frames</a:t>
            </a:r>
          </a:p>
          <a:p>
            <a:pPr lvl="1"/>
            <a:r>
              <a:rPr lang="en-US" dirty="0" err="1" smtClean="0"/>
              <a:t>Percutaneous</a:t>
            </a:r>
            <a:r>
              <a:rPr lang="en-US" dirty="0" smtClean="0"/>
              <a:t> coronary intervention</a:t>
            </a:r>
          </a:p>
          <a:p>
            <a:pPr lvl="1"/>
            <a:r>
              <a:rPr lang="en-US" dirty="0" smtClean="0"/>
              <a:t>Coronary Artery Bypass Grafting</a:t>
            </a:r>
          </a:p>
          <a:p>
            <a:r>
              <a:rPr lang="en-US" dirty="0" smtClean="0"/>
              <a:t>Women tend to bleed more often with </a:t>
            </a:r>
            <a:r>
              <a:rPr lang="en-US" dirty="0" err="1" smtClean="0"/>
              <a:t>antiplatelet</a:t>
            </a:r>
            <a:r>
              <a:rPr lang="en-US" dirty="0" smtClean="0"/>
              <a:t> therapy</a:t>
            </a:r>
          </a:p>
          <a:p>
            <a:r>
              <a:rPr lang="en-US" dirty="0" smtClean="0"/>
              <a:t>Women have greater mortality after CABG</a:t>
            </a:r>
          </a:p>
          <a:p>
            <a:endParaRPr lang="en-US" dirty="0" smtClean="0"/>
          </a:p>
        </p:txBody>
      </p:sp>
      <p:sp>
        <p:nvSpPr>
          <p:cNvPr id="5" name="Footer Placeholder 4"/>
          <p:cNvSpPr>
            <a:spLocks noGrp="1"/>
          </p:cNvSpPr>
          <p:nvPr>
            <p:ph type="ftr" sz="quarter" idx="11"/>
          </p:nvPr>
        </p:nvSpPr>
        <p:spPr>
          <a:xfrm>
            <a:off x="304800" y="5943600"/>
            <a:ext cx="8305800" cy="777875"/>
          </a:xfrm>
        </p:spPr>
        <p:txBody>
          <a:bodyPr/>
          <a:lstStyle/>
          <a:p>
            <a:pPr>
              <a:defRPr/>
            </a:pPr>
            <a:r>
              <a:rPr lang="en-US" dirty="0" err="1" smtClean="0"/>
              <a:t>Prigione</a:t>
            </a:r>
            <a:r>
              <a:rPr lang="en-US" dirty="0" smtClean="0"/>
              <a:t> p 20.; Mortensen, OS. Gender differences in health-related quality of life following ST-elevation myocardial infarction: women and men do not benefit from primary </a:t>
            </a:r>
            <a:r>
              <a:rPr lang="en-US" dirty="0" err="1" smtClean="0"/>
              <a:t>percutaneous</a:t>
            </a:r>
            <a:r>
              <a:rPr lang="en-US" dirty="0" smtClean="0"/>
              <a:t> coronary intervention to the same degree. </a:t>
            </a:r>
            <a:r>
              <a:rPr lang="en-US" dirty="0" err="1" smtClean="0"/>
              <a:t>Eur</a:t>
            </a:r>
            <a:r>
              <a:rPr lang="en-US" dirty="0" smtClean="0"/>
              <a:t> J </a:t>
            </a:r>
            <a:r>
              <a:rPr lang="en-US" dirty="0" err="1" smtClean="0"/>
              <a:t>Cardiovasc</a:t>
            </a:r>
            <a:r>
              <a:rPr lang="en-US" dirty="0" smtClean="0"/>
              <a:t> </a:t>
            </a:r>
            <a:r>
              <a:rPr lang="en-US" dirty="0" err="1" smtClean="0"/>
              <a:t>Prev</a:t>
            </a:r>
            <a:r>
              <a:rPr lang="en-US" dirty="0" smtClean="0"/>
              <a:t> Rehab. 2007 Feb;14(1):37-43.</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solidFill>
                  <a:srgbClr val="FFFF00"/>
                </a:solidFill>
              </a:rPr>
              <a:t>Differences in Ischemia Mortality</a:t>
            </a:r>
          </a:p>
        </p:txBody>
      </p:sp>
      <p:sp>
        <p:nvSpPr>
          <p:cNvPr id="6148" name="Content Placeholder 3"/>
          <p:cNvSpPr>
            <a:spLocks noGrp="1"/>
          </p:cNvSpPr>
          <p:nvPr>
            <p:ph idx="1"/>
          </p:nvPr>
        </p:nvSpPr>
        <p:spPr/>
        <p:txBody>
          <a:bodyPr>
            <a:normAutofit/>
          </a:bodyPr>
          <a:lstStyle/>
          <a:p>
            <a:pPr eaLnBrk="1" hangingPunct="1">
              <a:defRPr/>
            </a:pPr>
            <a:r>
              <a:rPr lang="en-US" dirty="0" smtClean="0"/>
              <a:t>Women without chest pain have higher in-hospital mortality</a:t>
            </a:r>
          </a:p>
          <a:p>
            <a:pPr lvl="1" eaLnBrk="1" hangingPunct="1">
              <a:defRPr/>
            </a:pPr>
            <a:r>
              <a:rPr lang="en-US" dirty="0" smtClean="0"/>
              <a:t>Especially under 65 years of age in the 30 days after hospitalization</a:t>
            </a:r>
          </a:p>
          <a:p>
            <a:pPr>
              <a:defRPr/>
            </a:pPr>
            <a:r>
              <a:rPr lang="en-US" dirty="0" smtClean="0"/>
              <a:t>Higher rates of in-hospital mortality, death, or myocardial (re)infarction</a:t>
            </a:r>
          </a:p>
          <a:p>
            <a:pPr>
              <a:defRPr/>
            </a:pPr>
            <a:r>
              <a:rPr lang="en-US" dirty="0" smtClean="0"/>
              <a:t>More frequent hospitalizations with </a:t>
            </a:r>
            <a:r>
              <a:rPr lang="en-US" dirty="0" err="1" smtClean="0"/>
              <a:t>nonobstructive</a:t>
            </a:r>
            <a:r>
              <a:rPr lang="en-US" dirty="0" smtClean="0"/>
              <a:t> disease</a:t>
            </a:r>
          </a:p>
        </p:txBody>
      </p:sp>
      <p:sp>
        <p:nvSpPr>
          <p:cNvPr id="7" name="Footer Placeholder 6"/>
          <p:cNvSpPr>
            <a:spLocks noGrp="1"/>
          </p:cNvSpPr>
          <p:nvPr>
            <p:ph type="ftr" sz="quarter" idx="11"/>
          </p:nvPr>
        </p:nvSpPr>
        <p:spPr/>
        <p:txBody>
          <a:bodyPr/>
          <a:lstStyle/>
          <a:p>
            <a:pPr>
              <a:defRPr/>
            </a:pPr>
            <a:r>
              <a:rPr lang="en-US" smtClean="0"/>
              <a:t>Bridging the Gender Gap; Canto; Prigione p 20.</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Sex-Specific Recommendations by ACC/AHA practice guidelines</a:t>
            </a:r>
            <a:endParaRPr lang="en-US" dirty="0">
              <a:solidFill>
                <a:srgbClr val="FFFF00"/>
              </a:solidFill>
            </a:endParaRPr>
          </a:p>
        </p:txBody>
      </p:sp>
      <p:sp>
        <p:nvSpPr>
          <p:cNvPr id="3" name="Content Placeholder 2"/>
          <p:cNvSpPr>
            <a:spLocks noGrp="1"/>
          </p:cNvSpPr>
          <p:nvPr>
            <p:ph idx="1"/>
          </p:nvPr>
        </p:nvSpPr>
        <p:spPr>
          <a:xfrm>
            <a:off x="457200" y="2175641"/>
            <a:ext cx="8229600" cy="3950522"/>
          </a:xfrm>
        </p:spPr>
        <p:txBody>
          <a:bodyPr/>
          <a:lstStyle/>
          <a:p>
            <a:r>
              <a:rPr lang="en-US" dirty="0" smtClean="0"/>
              <a:t>Women with high-risk features, recommendations for invasive strategy are similar to men</a:t>
            </a:r>
          </a:p>
          <a:p>
            <a:r>
              <a:rPr lang="en-US" dirty="0" smtClean="0"/>
              <a:t>Women with low-risk features, initial non-invasive strategy is recommended</a:t>
            </a:r>
            <a:endParaRPr lang="en-US" dirty="0"/>
          </a:p>
        </p:txBody>
      </p:sp>
      <p:sp>
        <p:nvSpPr>
          <p:cNvPr id="4" name="Footer Placeholder 3"/>
          <p:cNvSpPr>
            <a:spLocks noGrp="1"/>
          </p:cNvSpPr>
          <p:nvPr>
            <p:ph type="ftr" sz="quarter" idx="11"/>
          </p:nvPr>
        </p:nvSpPr>
        <p:spPr/>
        <p:txBody>
          <a:bodyPr/>
          <a:lstStyle/>
          <a:p>
            <a:pPr>
              <a:defRPr/>
            </a:pPr>
            <a:r>
              <a:rPr lang="en-US" smtClean="0"/>
              <a:t>AHA practice guidelines</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solidFill>
                  <a:srgbClr val="FFFF00"/>
                </a:solidFill>
              </a:rPr>
              <a:t>Sex Differences in Risk Factor Impact After Infarction</a:t>
            </a:r>
            <a:endParaRPr lang="en-US" dirty="0">
              <a:solidFill>
                <a:srgbClr val="FFFF00"/>
              </a:solidFill>
            </a:endParaRPr>
          </a:p>
        </p:txBody>
      </p:sp>
      <p:sp>
        <p:nvSpPr>
          <p:cNvPr id="8" name="Content Placeholder 7"/>
          <p:cNvSpPr>
            <a:spLocks noGrp="1"/>
          </p:cNvSpPr>
          <p:nvPr>
            <p:ph idx="1"/>
          </p:nvPr>
        </p:nvSpPr>
        <p:spPr/>
        <p:txBody>
          <a:bodyPr/>
          <a:lstStyle/>
          <a:p>
            <a:r>
              <a:rPr lang="en-US" dirty="0" smtClean="0"/>
              <a:t>Diabetic women are 3x more likely to die after a cardiac event than diabetic men</a:t>
            </a:r>
          </a:p>
          <a:p>
            <a:r>
              <a:rPr lang="en-US" dirty="0" smtClean="0"/>
              <a:t>Women who smoke experience more complications in the 6 months following an MI</a:t>
            </a:r>
          </a:p>
          <a:p>
            <a:pPr lvl="1"/>
            <a:r>
              <a:rPr lang="en-US" dirty="0" smtClean="0"/>
              <a:t>Repeat myocardial infarction</a:t>
            </a:r>
          </a:p>
          <a:p>
            <a:pPr lvl="1"/>
            <a:r>
              <a:rPr lang="en-US" dirty="0" smtClean="0"/>
              <a:t>Heart-related hospitalization</a:t>
            </a:r>
          </a:p>
          <a:p>
            <a:pPr lvl="1"/>
            <a:r>
              <a:rPr lang="en-US" dirty="0" smtClean="0"/>
              <a:t>Revascularization procedure</a:t>
            </a:r>
            <a:endParaRPr lang="en-US" dirty="0"/>
          </a:p>
        </p:txBody>
      </p:sp>
      <p:sp>
        <p:nvSpPr>
          <p:cNvPr id="4" name="Footer Placeholder 3"/>
          <p:cNvSpPr>
            <a:spLocks noGrp="1"/>
          </p:cNvSpPr>
          <p:nvPr>
            <p:ph type="ftr" sz="quarter" idx="11"/>
          </p:nvPr>
        </p:nvSpPr>
        <p:spPr/>
        <p:txBody>
          <a:bodyPr/>
          <a:lstStyle/>
          <a:p>
            <a:pPr>
              <a:defRPr/>
            </a:pPr>
            <a:r>
              <a:rPr lang="en-US" smtClean="0"/>
              <a:t>Howe,M. Role of Cigarette Smoking and Gender in Acute Coronary Syndrome Events. Am J Cardiol 2011;108:1382-1386.</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Differences in evidence for secondary prevention therapy</a:t>
            </a:r>
            <a:endParaRPr lang="en-US" dirty="0">
              <a:solidFill>
                <a:srgbClr val="FFFF00"/>
              </a:solidFill>
            </a:endParaRPr>
          </a:p>
        </p:txBody>
      </p:sp>
      <p:sp>
        <p:nvSpPr>
          <p:cNvPr id="4" name="Content Placeholder 3"/>
          <p:cNvSpPr>
            <a:spLocks noGrp="1"/>
          </p:cNvSpPr>
          <p:nvPr>
            <p:ph idx="1"/>
          </p:nvPr>
        </p:nvSpPr>
        <p:spPr/>
        <p:txBody>
          <a:bodyPr>
            <a:normAutofit fontScale="92500" lnSpcReduction="10000"/>
          </a:bodyPr>
          <a:lstStyle/>
          <a:p>
            <a:r>
              <a:rPr lang="en-US" dirty="0" err="1" smtClean="0"/>
              <a:t>Statin</a:t>
            </a:r>
            <a:r>
              <a:rPr lang="en-US" dirty="0" smtClean="0"/>
              <a:t>- equally effective</a:t>
            </a:r>
          </a:p>
          <a:p>
            <a:r>
              <a:rPr lang="en-US" dirty="0" smtClean="0"/>
              <a:t>Aspirin- equally effective</a:t>
            </a:r>
          </a:p>
          <a:p>
            <a:r>
              <a:rPr lang="en-US" dirty="0" smtClean="0"/>
              <a:t>Nitrates- equally effective</a:t>
            </a:r>
          </a:p>
          <a:p>
            <a:r>
              <a:rPr lang="en-US" dirty="0" smtClean="0"/>
              <a:t>ACE inhibitors- equally effective</a:t>
            </a:r>
          </a:p>
          <a:p>
            <a:r>
              <a:rPr lang="en-US" dirty="0" smtClean="0"/>
              <a:t>Beta blockers- equally effective</a:t>
            </a:r>
          </a:p>
          <a:p>
            <a:r>
              <a:rPr lang="en-US" dirty="0" err="1" smtClean="0"/>
              <a:t>Aldosterone</a:t>
            </a:r>
            <a:r>
              <a:rPr lang="en-US" dirty="0" smtClean="0"/>
              <a:t> inhibitors- equally effective</a:t>
            </a:r>
          </a:p>
          <a:p>
            <a:endParaRPr lang="en-US" dirty="0" smtClean="0"/>
          </a:p>
          <a:p>
            <a:r>
              <a:rPr lang="en-US" dirty="0" err="1" smtClean="0"/>
              <a:t>GPIIb</a:t>
            </a:r>
            <a:r>
              <a:rPr lang="en-US" dirty="0" smtClean="0"/>
              <a:t>/</a:t>
            </a:r>
            <a:r>
              <a:rPr lang="en-US" dirty="0" err="1" smtClean="0"/>
              <a:t>IIIIa</a:t>
            </a:r>
            <a:r>
              <a:rPr lang="en-US" dirty="0" smtClean="0"/>
              <a:t> inhibitor- may be less effective in women</a:t>
            </a:r>
            <a:endParaRPr lang="en-US" dirty="0"/>
          </a:p>
        </p:txBody>
      </p:sp>
      <p:sp>
        <p:nvSpPr>
          <p:cNvPr id="5" name="Footer Placeholder 4"/>
          <p:cNvSpPr>
            <a:spLocks noGrp="1"/>
          </p:cNvSpPr>
          <p:nvPr>
            <p:ph type="ftr" sz="quarter" idx="11"/>
          </p:nvPr>
        </p:nvSpPr>
        <p:spPr/>
        <p:txBody>
          <a:bodyPr/>
          <a:lstStyle/>
          <a:p>
            <a:pPr>
              <a:defRPr/>
            </a:pPr>
            <a:r>
              <a:rPr lang="en-US" smtClean="0"/>
              <a:t>Inhibition of platelet glycoprotein IIb/IIIa with eptifibatide in patients with acute coronary syndromes. PURSUIT trial.</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620"/>
            <a:ext cx="8229600" cy="787017"/>
          </a:xfrm>
        </p:spPr>
        <p:txBody>
          <a:bodyPr>
            <a:normAutofit fontScale="90000"/>
          </a:bodyPr>
          <a:lstStyle/>
          <a:p>
            <a:r>
              <a:rPr lang="en-US" dirty="0" smtClean="0">
                <a:solidFill>
                  <a:srgbClr val="FFFF00"/>
                </a:solidFill>
              </a:rPr>
              <a:t>Treatment for </a:t>
            </a:r>
            <a:r>
              <a:rPr lang="en-US" dirty="0" err="1" smtClean="0">
                <a:solidFill>
                  <a:srgbClr val="FFFF00"/>
                </a:solidFill>
              </a:rPr>
              <a:t>Microvascular</a:t>
            </a:r>
            <a:r>
              <a:rPr lang="en-US" dirty="0" smtClean="0">
                <a:solidFill>
                  <a:srgbClr val="FFFF00"/>
                </a:solidFill>
              </a:rPr>
              <a:t> Coronary Dysfunction</a:t>
            </a:r>
            <a:endParaRPr lang="en-US" dirty="0">
              <a:solidFill>
                <a:srgbClr val="FFFF00"/>
              </a:solidFill>
            </a:endParaRPr>
          </a:p>
        </p:txBody>
      </p:sp>
      <p:sp>
        <p:nvSpPr>
          <p:cNvPr id="3" name="Content Placeholder 2"/>
          <p:cNvSpPr>
            <a:spLocks noGrp="1"/>
          </p:cNvSpPr>
          <p:nvPr>
            <p:ph idx="1"/>
          </p:nvPr>
        </p:nvSpPr>
        <p:spPr>
          <a:xfrm>
            <a:off x="457200" y="2238703"/>
            <a:ext cx="8229600" cy="3887460"/>
          </a:xfrm>
        </p:spPr>
        <p:txBody>
          <a:bodyPr/>
          <a:lstStyle/>
          <a:p>
            <a:r>
              <a:rPr lang="en-US" dirty="0" err="1" smtClean="0"/>
              <a:t>Statins</a:t>
            </a:r>
            <a:r>
              <a:rPr lang="en-US" dirty="0" smtClean="0"/>
              <a:t>, </a:t>
            </a:r>
            <a:r>
              <a:rPr lang="en-US" dirty="0" err="1" smtClean="0"/>
              <a:t>angiotensin</a:t>
            </a:r>
            <a:r>
              <a:rPr lang="en-US" dirty="0" smtClean="0"/>
              <a:t>-converting enzyme inhibitors, and aspirin</a:t>
            </a:r>
          </a:p>
          <a:p>
            <a:r>
              <a:rPr lang="en-US" dirty="0" smtClean="0"/>
              <a:t>B-blockers, calcium channel blockers, nitrates</a:t>
            </a:r>
          </a:p>
        </p:txBody>
      </p:sp>
      <p:sp>
        <p:nvSpPr>
          <p:cNvPr id="4" name="Footer Placeholder 3"/>
          <p:cNvSpPr>
            <a:spLocks noGrp="1"/>
          </p:cNvSpPr>
          <p:nvPr>
            <p:ph type="ftr" sz="quarter" idx="11"/>
          </p:nvPr>
        </p:nvSpPr>
        <p:spPr/>
        <p:txBody>
          <a:bodyPr/>
          <a:lstStyle/>
          <a:p>
            <a:pPr>
              <a:defRPr/>
            </a:pPr>
            <a:r>
              <a:rPr lang="en-US" smtClean="0"/>
              <a:t>Samim. Treatment of Angina and Microvascular Coronary Dysfunction.</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Emotional Impact of MI on the Sexes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Women are less likely to involve spouses in the recovery process</a:t>
            </a:r>
          </a:p>
          <a:p>
            <a:r>
              <a:rPr lang="en-US" dirty="0" smtClean="0"/>
              <a:t>Women suffer from depression and anxiety after MI than men</a:t>
            </a:r>
          </a:p>
          <a:p>
            <a:r>
              <a:rPr lang="en-US" dirty="0" smtClean="0"/>
              <a:t>Receiving health information from practitioners resulted in less depression</a:t>
            </a:r>
          </a:p>
          <a:p>
            <a:r>
              <a:rPr lang="en-US" dirty="0" smtClean="0"/>
              <a:t>Sex after MI occurs less often in almost half of men and nearly 60% of women</a:t>
            </a:r>
          </a:p>
          <a:p>
            <a:pPr lvl="1"/>
            <a:endParaRPr lang="en-US" dirty="0" smtClean="0"/>
          </a:p>
          <a:p>
            <a:endParaRPr lang="en-US" dirty="0"/>
          </a:p>
        </p:txBody>
      </p:sp>
      <p:sp>
        <p:nvSpPr>
          <p:cNvPr id="4" name="Footer Placeholder 3"/>
          <p:cNvSpPr>
            <a:spLocks noGrp="1"/>
          </p:cNvSpPr>
          <p:nvPr>
            <p:ph type="ftr" sz="quarter" idx="11"/>
          </p:nvPr>
        </p:nvSpPr>
        <p:spPr>
          <a:xfrm>
            <a:off x="914400" y="6384925"/>
            <a:ext cx="7848600" cy="473075"/>
          </a:xfrm>
        </p:spPr>
        <p:txBody>
          <a:bodyPr/>
          <a:lstStyle/>
          <a:p>
            <a:pPr>
              <a:defRPr/>
            </a:pPr>
            <a:r>
              <a:rPr lang="en-US" dirty="0" err="1" smtClean="0"/>
              <a:t>Prigione</a:t>
            </a:r>
            <a:r>
              <a:rPr lang="en-US" dirty="0" smtClean="0"/>
              <a:t> p 21. Stewart. Gender differences in health information needs and decisional preferences in patients recovering from an acute ischemic coronary event. </a:t>
            </a:r>
            <a:r>
              <a:rPr lang="en-US" dirty="0" err="1" smtClean="0"/>
              <a:t>Psychosom</a:t>
            </a:r>
            <a:r>
              <a:rPr lang="en-US" dirty="0" smtClean="0"/>
              <a:t> Med 2004 Jan-Feb;66(1):42-8. People ‘needlessly avoid sex after heart attacks’ </a:t>
            </a:r>
            <a:r>
              <a:rPr lang="en-US" dirty="0" err="1" smtClean="0"/>
              <a:t>PubMed</a:t>
            </a:r>
            <a:r>
              <a:rPr lang="en-US" dirty="0" smtClean="0"/>
              <a:t> Health Thu May 10 2012.</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Estrogen therapy after plaque is present conveys no benefit to the endothelium</a:t>
            </a:r>
          </a:p>
          <a:p>
            <a:r>
              <a:rPr lang="en-US" dirty="0" smtClean="0"/>
              <a:t>Estrogen therapy for secondary prevention of coronary artery disease is discouraged</a:t>
            </a:r>
          </a:p>
          <a:p>
            <a:endParaRPr lang="en-US" dirty="0"/>
          </a:p>
        </p:txBody>
      </p:sp>
      <p:sp>
        <p:nvSpPr>
          <p:cNvPr id="4" name="Footer Placeholder 3"/>
          <p:cNvSpPr>
            <a:spLocks noGrp="1"/>
          </p:cNvSpPr>
          <p:nvPr>
            <p:ph type="ftr" sz="quarter" idx="11"/>
          </p:nvPr>
        </p:nvSpPr>
        <p:spPr/>
        <p:txBody>
          <a:bodyPr/>
          <a:lstStyle/>
          <a:p>
            <a:pPr>
              <a:defRPr/>
            </a:pPr>
            <a:r>
              <a:rPr lang="en-US" smtClean="0"/>
              <a:t>HERS and ERA trials- Mosca in AHA Scientific Statement. circulation 2001.</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Stress Testing</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lstStyle/>
          <a:p>
            <a:r>
              <a:rPr lang="en-US" dirty="0" smtClean="0"/>
              <a:t>ETT only</a:t>
            </a:r>
            <a:r>
              <a:rPr lang="en-US" dirty="0"/>
              <a:t> </a:t>
            </a:r>
            <a:r>
              <a:rPr lang="en-US" dirty="0" smtClean="0"/>
              <a:t>(lower than in men)</a:t>
            </a:r>
          </a:p>
          <a:p>
            <a:pPr lvl="1"/>
            <a:r>
              <a:rPr lang="en-US" dirty="0" smtClean="0"/>
              <a:t>61% and 70%</a:t>
            </a:r>
          </a:p>
          <a:p>
            <a:r>
              <a:rPr lang="en-US" dirty="0" smtClean="0"/>
              <a:t>Stress Nuclear (similar in men)</a:t>
            </a:r>
          </a:p>
          <a:p>
            <a:pPr lvl="1"/>
            <a:r>
              <a:rPr lang="en-US" dirty="0" smtClean="0"/>
              <a:t>78% and 64%</a:t>
            </a:r>
            <a:endParaRPr lang="en-US" dirty="0"/>
          </a:p>
          <a:p>
            <a:r>
              <a:rPr lang="en-US" dirty="0" smtClean="0"/>
              <a:t>Stress Echo (similar in men)</a:t>
            </a:r>
          </a:p>
          <a:p>
            <a:pPr lvl="1"/>
            <a:r>
              <a:rPr lang="en-US" dirty="0" smtClean="0"/>
              <a:t>86% and 79%</a:t>
            </a:r>
          </a:p>
          <a:p>
            <a:pPr marL="0" indent="0">
              <a:buNone/>
            </a:pPr>
            <a:endParaRPr lang="en-US" dirty="0"/>
          </a:p>
          <a:p>
            <a:pPr marL="0" indent="0">
              <a:buNone/>
            </a:pP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da-DK" smtClean="0"/>
              <a:t>Kwok Y, et a;. Am J Cardiol 1999; 83:660.</a:t>
            </a:r>
            <a:endParaRPr lang="en-US"/>
          </a:p>
        </p:txBody>
      </p:sp>
    </p:spTree>
    <p:extLst>
      <p:ext uri="{BB962C8B-B14F-4D97-AF65-F5344CB8AC3E}">
        <p14:creationId xmlns:p14="http://schemas.microsoft.com/office/powerpoint/2010/main" val="2694658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Coronary CTA</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lstStyle/>
          <a:p>
            <a:r>
              <a:rPr lang="en-US" dirty="0" smtClean="0"/>
              <a:t>ROMICAT trial</a:t>
            </a:r>
          </a:p>
          <a:p>
            <a:pPr lvl="1"/>
            <a:r>
              <a:rPr lang="en-US" dirty="0" smtClean="0"/>
              <a:t>Women had greater reduction in LOS, lower admission rates, lower radiation doses</a:t>
            </a:r>
          </a:p>
          <a:p>
            <a:pPr lvl="1"/>
            <a:r>
              <a:rPr lang="en-US" dirty="0" smtClean="0"/>
              <a:t>More normal studies, less obstructive </a:t>
            </a:r>
            <a:r>
              <a:rPr lang="en-US" dirty="0" err="1" smtClean="0"/>
              <a:t>dz</a:t>
            </a:r>
            <a:endParaRPr lang="en-US" dirty="0" smtClean="0"/>
          </a:p>
          <a:p>
            <a:pPr marL="0" indent="0">
              <a:buNone/>
            </a:pPr>
            <a:endParaRPr lang="en-US" dirty="0"/>
          </a:p>
          <a:p>
            <a:pPr marL="0" indent="0">
              <a:buNone/>
            </a:pP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da-DK" smtClean="0"/>
              <a:t>Truong Q et al. Circulation 2013; 127;2494</a:t>
            </a:r>
            <a:endParaRPr lang="en-US"/>
          </a:p>
        </p:txBody>
      </p:sp>
    </p:spTree>
    <p:extLst>
      <p:ext uri="{BB962C8B-B14F-4D97-AF65-F5344CB8AC3E}">
        <p14:creationId xmlns:p14="http://schemas.microsoft.com/office/powerpoint/2010/main" val="67953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838200" y="1371600"/>
            <a:ext cx="7543800" cy="1143000"/>
          </a:xfrm>
        </p:spPr>
        <p:txBody>
          <a:bodyPr>
            <a:normAutofit fontScale="90000"/>
          </a:bodyPr>
          <a:lstStyle/>
          <a:p>
            <a:pPr>
              <a:defRPr/>
            </a:pPr>
            <a:r>
              <a:rPr lang="en-US" sz="4000" dirty="0" smtClean="0">
                <a:solidFill>
                  <a:srgbClr val="FFFF00"/>
                </a:solidFill>
                <a:cs typeface="Arial" charset="0"/>
              </a:rPr>
              <a:t>CVD Claims 500,000 Women’s Lives Every Year</a:t>
            </a:r>
          </a:p>
        </p:txBody>
      </p:sp>
      <p:sp>
        <p:nvSpPr>
          <p:cNvPr id="901123" name="Rectangle 3"/>
          <p:cNvSpPr>
            <a:spLocks noGrp="1" noChangeArrowheads="1"/>
          </p:cNvSpPr>
          <p:nvPr>
            <p:ph type="body" idx="1"/>
          </p:nvPr>
        </p:nvSpPr>
        <p:spPr>
          <a:xfrm>
            <a:off x="838200" y="2514600"/>
            <a:ext cx="8077200" cy="3810000"/>
          </a:xfrm>
        </p:spPr>
        <p:txBody>
          <a:bodyPr/>
          <a:lstStyle/>
          <a:p>
            <a:pPr>
              <a:lnSpc>
                <a:spcPct val="100000"/>
              </a:lnSpc>
              <a:defRPr/>
            </a:pPr>
            <a:r>
              <a:rPr lang="en-US" sz="2800" dirty="0" smtClean="0">
                <a:cs typeface="Times New Roman" charset="0"/>
              </a:rPr>
              <a:t>CVD </a:t>
            </a:r>
            <a:r>
              <a:rPr lang="en-US" altLang="en-US" dirty="0" smtClean="0">
                <a:cs typeface="Arial" charset="0"/>
              </a:rPr>
              <a:t>—</a:t>
            </a:r>
            <a:r>
              <a:rPr lang="en-US" sz="2800" dirty="0" smtClean="0">
                <a:cs typeface="Times New Roman" charset="0"/>
              </a:rPr>
              <a:t> kills more women than the next 7 causes of death </a:t>
            </a:r>
            <a:r>
              <a:rPr lang="en-US" sz="2800" i="1" dirty="0" smtClean="0">
                <a:cs typeface="Times New Roman" charset="0"/>
              </a:rPr>
              <a:t>combined</a:t>
            </a:r>
            <a:endParaRPr lang="en-US" sz="2800" dirty="0" smtClean="0">
              <a:cs typeface="Times New Roman" charset="0"/>
            </a:endParaRPr>
          </a:p>
          <a:p>
            <a:pPr>
              <a:lnSpc>
                <a:spcPct val="100000"/>
              </a:lnSpc>
              <a:defRPr/>
            </a:pPr>
            <a:r>
              <a:rPr lang="en-US" sz="2800" dirty="0" smtClean="0">
                <a:cs typeface="Times New Roman" charset="0"/>
              </a:rPr>
              <a:t>Breast cancer </a:t>
            </a:r>
            <a:r>
              <a:rPr lang="en-US" altLang="en-US" dirty="0" smtClean="0">
                <a:cs typeface="Arial" charset="0"/>
              </a:rPr>
              <a:t>—</a:t>
            </a:r>
            <a:r>
              <a:rPr lang="en-US" sz="2800" dirty="0" smtClean="0">
                <a:cs typeface="Times New Roman" charset="0"/>
              </a:rPr>
              <a:t> kills 1 in 30 women </a:t>
            </a:r>
          </a:p>
          <a:p>
            <a:pPr>
              <a:lnSpc>
                <a:spcPct val="100000"/>
              </a:lnSpc>
              <a:defRPr/>
            </a:pPr>
            <a:r>
              <a:rPr lang="en-US" sz="2800" dirty="0" smtClean="0">
                <a:cs typeface="Times New Roman" charset="0"/>
              </a:rPr>
              <a:t>CVD </a:t>
            </a:r>
            <a:r>
              <a:rPr lang="en-US" altLang="en-US" dirty="0" smtClean="0">
                <a:cs typeface="Arial" charset="0"/>
              </a:rPr>
              <a:t>—</a:t>
            </a:r>
            <a:r>
              <a:rPr lang="en-US" sz="2800" dirty="0" smtClean="0">
                <a:cs typeface="Times New Roman" charset="0"/>
              </a:rPr>
              <a:t> kills 1 of every 2.5 women</a:t>
            </a:r>
          </a:p>
          <a:p>
            <a:pPr>
              <a:lnSpc>
                <a:spcPct val="100000"/>
              </a:lnSpc>
              <a:defRPr/>
            </a:pPr>
            <a:endParaRPr lang="en-US" dirty="0" smtClean="0">
              <a:cs typeface="Times New Roman"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Diagnosis</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lstStyle/>
          <a:p>
            <a:r>
              <a:rPr lang="en-US" dirty="0" smtClean="0"/>
              <a:t>Women less likely to be referred for further evaluation if they have a positive stress test</a:t>
            </a:r>
          </a:p>
          <a:p>
            <a:pPr lvl="1"/>
            <a:r>
              <a:rPr lang="en-US" dirty="0" smtClean="0"/>
              <a:t>Higher incidence of MI or death in these patients</a:t>
            </a:r>
          </a:p>
        </p:txBody>
      </p:sp>
      <p:sp>
        <p:nvSpPr>
          <p:cNvPr id="4" name="Footer Placeholder 3"/>
          <p:cNvSpPr>
            <a:spLocks noGrp="1"/>
          </p:cNvSpPr>
          <p:nvPr>
            <p:ph type="ftr" sz="quarter" idx="11"/>
          </p:nvPr>
        </p:nvSpPr>
        <p:spPr>
          <a:xfrm>
            <a:off x="3124200" y="6342393"/>
            <a:ext cx="2895600" cy="365125"/>
          </a:xfrm>
        </p:spPr>
        <p:txBody>
          <a:bodyPr/>
          <a:lstStyle/>
          <a:p>
            <a:r>
              <a:rPr lang="da-DK" smtClean="0"/>
              <a:t>Shaw LJ et al. Ann Intern Med 1994;120:559;</a:t>
            </a:r>
            <a:r>
              <a:rPr lang="en-US" smtClean="0"/>
              <a:t> Hachamovitch R et al. JACC 1995; 26: 1457</a:t>
            </a:r>
            <a:endParaRPr lang="da-DK" dirty="0" smtClean="0"/>
          </a:p>
        </p:txBody>
      </p:sp>
    </p:spTree>
    <p:extLst>
      <p:ext uri="{BB962C8B-B14F-4D97-AF65-F5344CB8AC3E}">
        <p14:creationId xmlns:p14="http://schemas.microsoft.com/office/powerpoint/2010/main" val="3063445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1066800" y="394138"/>
            <a:ext cx="7620000" cy="1198179"/>
          </a:xfrm>
          <a:prstGeom prst="rect">
            <a:avLst/>
          </a:prstGeom>
          <a:noFill/>
          <a:ln w="9525">
            <a:noFill/>
            <a:miter lim="800000"/>
            <a:headEnd/>
            <a:tailEnd/>
          </a:ln>
        </p:spPr>
        <p:txBody>
          <a:bodyPr anchor="ctr"/>
          <a:lstStyle/>
          <a:p>
            <a:pPr algn="ctr" eaLnBrk="0" hangingPunct="0">
              <a:defRPr/>
            </a:pPr>
            <a:r>
              <a:rPr lang="en-US" sz="4400" kern="0" dirty="0" smtClean="0">
                <a:solidFill>
                  <a:srgbClr val="FFFF00"/>
                </a:solidFill>
                <a:latin typeface="Arial" pitchFamily="34" charset="0"/>
                <a:ea typeface="+mj-ea"/>
                <a:cs typeface="Arial" pitchFamily="34" charset="0"/>
              </a:rPr>
              <a:t>Risk Factors/Prevention</a:t>
            </a:r>
            <a:endParaRPr lang="en-US" sz="4400" kern="0" dirty="0">
              <a:solidFill>
                <a:srgbClr val="FFFF00"/>
              </a:solidFill>
              <a:latin typeface="Arial" pitchFamily="34" charset="0"/>
              <a:ea typeface="+mj-ea"/>
              <a:cs typeface="Arial" pitchFamily="34" charset="0"/>
            </a:endParaRPr>
          </a:p>
        </p:txBody>
      </p:sp>
      <p:sp>
        <p:nvSpPr>
          <p:cNvPr id="22530" name="Content Placeholder 10"/>
          <p:cNvSpPr txBox="1">
            <a:spLocks/>
          </p:cNvSpPr>
          <p:nvPr/>
        </p:nvSpPr>
        <p:spPr bwMode="auto">
          <a:xfrm>
            <a:off x="788276" y="1844566"/>
            <a:ext cx="7904874" cy="44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charset="0"/>
                <a:ea typeface="ＭＳ Ｐゴシック" charset="0"/>
                <a:cs typeface="ＭＳ Ｐゴシック" charset="0"/>
              </a:defRPr>
            </a:lvl1pPr>
            <a:lvl2pPr marL="800100" indent="-34290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buClr>
                <a:srgbClr val="E11521"/>
              </a:buClr>
              <a:buFont typeface="Wingdings" charset="0"/>
              <a:buChar char="§"/>
            </a:pPr>
            <a:r>
              <a:rPr lang="en-US" dirty="0">
                <a:solidFill>
                  <a:schemeClr val="bg1"/>
                </a:solidFill>
                <a:latin typeface="Arial" charset="0"/>
                <a:cs typeface="Arial" charset="0"/>
              </a:rPr>
              <a:t>The Multiplier Effect</a:t>
            </a:r>
          </a:p>
          <a:p>
            <a:pPr lvl="1">
              <a:spcBef>
                <a:spcPct val="20000"/>
              </a:spcBef>
              <a:buClr>
                <a:srgbClr val="E11521"/>
              </a:buClr>
              <a:buFontTx/>
              <a:buChar char="-"/>
            </a:pPr>
            <a:r>
              <a:rPr lang="en-US" dirty="0">
                <a:solidFill>
                  <a:schemeClr val="bg1"/>
                </a:solidFill>
                <a:latin typeface="Arial" charset="0"/>
                <a:cs typeface="Arial" charset="0"/>
              </a:rPr>
              <a:t>1 risk factor doubles your risk</a:t>
            </a:r>
          </a:p>
          <a:p>
            <a:pPr lvl="1">
              <a:spcBef>
                <a:spcPct val="20000"/>
              </a:spcBef>
              <a:buClr>
                <a:srgbClr val="E11521"/>
              </a:buClr>
              <a:buFontTx/>
              <a:buChar char="-"/>
            </a:pPr>
            <a:r>
              <a:rPr lang="en-US" dirty="0">
                <a:solidFill>
                  <a:schemeClr val="bg1"/>
                </a:solidFill>
                <a:latin typeface="Arial" charset="0"/>
                <a:cs typeface="Arial" charset="0"/>
              </a:rPr>
              <a:t>2 risk factors quadruple your risk</a:t>
            </a:r>
          </a:p>
          <a:p>
            <a:pPr lvl="1">
              <a:spcBef>
                <a:spcPct val="20000"/>
              </a:spcBef>
              <a:buClr>
                <a:srgbClr val="E11521"/>
              </a:buClr>
              <a:buFontTx/>
              <a:buChar char="-"/>
            </a:pPr>
            <a:r>
              <a:rPr lang="en-US" dirty="0">
                <a:solidFill>
                  <a:schemeClr val="bg1"/>
                </a:solidFill>
                <a:latin typeface="Arial" charset="0"/>
                <a:cs typeface="Arial" charset="0"/>
              </a:rPr>
              <a:t>3 or more risk factors can increase your risk more </a:t>
            </a:r>
            <a:br>
              <a:rPr lang="en-US" dirty="0">
                <a:solidFill>
                  <a:schemeClr val="bg1"/>
                </a:solidFill>
                <a:latin typeface="Arial" charset="0"/>
                <a:cs typeface="Arial" charset="0"/>
              </a:rPr>
            </a:br>
            <a:r>
              <a:rPr lang="en-US" dirty="0">
                <a:solidFill>
                  <a:schemeClr val="bg1"/>
                </a:solidFill>
                <a:latin typeface="Arial" charset="0"/>
                <a:cs typeface="Arial" charset="0"/>
              </a:rPr>
              <a:t>than tenfold</a:t>
            </a:r>
          </a:p>
          <a:p>
            <a:pPr>
              <a:spcBef>
                <a:spcPct val="20000"/>
              </a:spcBef>
              <a:buClr>
                <a:srgbClr val="E11521"/>
              </a:buClr>
              <a:buFont typeface="Wingdings" charset="0"/>
              <a:buChar char="§"/>
            </a:pPr>
            <a:r>
              <a:rPr lang="en-US" dirty="0">
                <a:solidFill>
                  <a:schemeClr val="bg1"/>
                </a:solidFill>
                <a:latin typeface="Arial" charset="0"/>
                <a:cs typeface="Arial" charset="0"/>
              </a:rPr>
              <a:t>By doing just 4 things – eating right, being physically active, not smoking, and keeping a healthy weight – you can lower your risk of heart disease by as much as 82 percent</a:t>
            </a:r>
          </a:p>
        </p:txBody>
      </p:sp>
      <p:sp>
        <p:nvSpPr>
          <p:cNvPr id="2" name="Footer Placeholder 1"/>
          <p:cNvSpPr>
            <a:spLocks noGrp="1"/>
          </p:cNvSpPr>
          <p:nvPr>
            <p:ph type="ftr" sz="quarter" idx="11"/>
          </p:nvPr>
        </p:nvSpPr>
        <p:spPr/>
        <p:txBody>
          <a:bodyPr/>
          <a:lstStyle/>
          <a:p>
            <a:r>
              <a:rPr lang="en-US" smtClean="0"/>
              <a:t>NHLBI: "Heart Truth" campaign</a:t>
            </a:r>
            <a:endParaRPr lang="en-US"/>
          </a:p>
        </p:txBody>
      </p:sp>
    </p:spTree>
    <p:extLst>
      <p:ext uri="{BB962C8B-B14F-4D97-AF65-F5344CB8AC3E}">
        <p14:creationId xmlns:p14="http://schemas.microsoft.com/office/powerpoint/2010/main" val="3001058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Treatment/Prevention</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lstStyle/>
          <a:p>
            <a:r>
              <a:rPr lang="en-US" dirty="0" smtClean="0"/>
              <a:t>All women</a:t>
            </a:r>
          </a:p>
          <a:p>
            <a:pPr lvl="1"/>
            <a:r>
              <a:rPr lang="en-US" dirty="0" smtClean="0"/>
              <a:t>Exercise</a:t>
            </a:r>
          </a:p>
          <a:p>
            <a:pPr lvl="1"/>
            <a:r>
              <a:rPr lang="en-US" dirty="0" smtClean="0"/>
              <a:t>Quit smoking</a:t>
            </a:r>
          </a:p>
          <a:p>
            <a:pPr lvl="1"/>
            <a:r>
              <a:rPr lang="en-US" dirty="0" smtClean="0"/>
              <a:t>Healthy diet</a:t>
            </a:r>
          </a:p>
          <a:p>
            <a:pPr lvl="1"/>
            <a:r>
              <a:rPr lang="en-US" dirty="0" smtClean="0"/>
              <a:t>BMI &lt;25, waist circumference &lt;35</a:t>
            </a:r>
            <a:r>
              <a:rPr lang="en-US" dirty="0"/>
              <a:t> </a:t>
            </a:r>
            <a:r>
              <a:rPr lang="en-US" dirty="0" smtClean="0"/>
              <a:t>in.</a:t>
            </a:r>
          </a:p>
          <a:p>
            <a:pPr lvl="1"/>
            <a:r>
              <a:rPr lang="en-US" dirty="0" smtClean="0"/>
              <a:t>Treat risk factors: HTN, DM, dyslipidemia</a:t>
            </a:r>
          </a:p>
          <a:p>
            <a:pPr lvl="1"/>
            <a:r>
              <a:rPr lang="en-US" dirty="0" smtClean="0"/>
              <a:t>ASA – look at risk/benefit ratio</a:t>
            </a:r>
          </a:p>
          <a:p>
            <a:pPr lvl="1"/>
            <a:r>
              <a:rPr lang="en-US" dirty="0" smtClean="0"/>
              <a:t>Treat depression</a:t>
            </a:r>
          </a:p>
        </p:txBody>
      </p:sp>
      <p:sp>
        <p:nvSpPr>
          <p:cNvPr id="4" name="Footer Placeholder 3"/>
          <p:cNvSpPr>
            <a:spLocks noGrp="1"/>
          </p:cNvSpPr>
          <p:nvPr>
            <p:ph type="ftr" sz="quarter" idx="11"/>
          </p:nvPr>
        </p:nvSpPr>
        <p:spPr>
          <a:xfrm>
            <a:off x="3124200" y="6342393"/>
            <a:ext cx="2895600" cy="365125"/>
          </a:xfrm>
        </p:spPr>
        <p:txBody>
          <a:bodyPr/>
          <a:lstStyle/>
          <a:p>
            <a:r>
              <a:rPr lang="da-DK" smtClean="0"/>
              <a:t>Mosca L et al; Circulation 2011;123:1243</a:t>
            </a:r>
            <a:endParaRPr lang="da-DK" dirty="0" smtClean="0"/>
          </a:p>
        </p:txBody>
      </p:sp>
    </p:spTree>
    <p:extLst>
      <p:ext uri="{BB962C8B-B14F-4D97-AF65-F5344CB8AC3E}">
        <p14:creationId xmlns:p14="http://schemas.microsoft.com/office/powerpoint/2010/main" val="3000622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Treatment/Prevention</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lstStyle/>
          <a:p>
            <a:r>
              <a:rPr lang="en-US" dirty="0" smtClean="0"/>
              <a:t>Increasing awareness</a:t>
            </a:r>
          </a:p>
          <a:p>
            <a:r>
              <a:rPr lang="en-US" dirty="0" smtClean="0"/>
              <a:t>Screening</a:t>
            </a:r>
          </a:p>
        </p:txBody>
      </p:sp>
      <p:sp>
        <p:nvSpPr>
          <p:cNvPr id="4" name="Footer Placeholder 3"/>
          <p:cNvSpPr>
            <a:spLocks noGrp="1"/>
          </p:cNvSpPr>
          <p:nvPr>
            <p:ph type="ftr" sz="quarter" idx="11"/>
          </p:nvPr>
        </p:nvSpPr>
        <p:spPr>
          <a:xfrm>
            <a:off x="3124200" y="6342393"/>
            <a:ext cx="2895600" cy="365125"/>
          </a:xfrm>
        </p:spPr>
        <p:txBody>
          <a:bodyPr/>
          <a:lstStyle/>
          <a:p>
            <a:r>
              <a:rPr lang="da-DK" smtClean="0"/>
              <a:t>Mosca L et al; Circulation 2011;123:1243</a:t>
            </a:r>
            <a:endParaRPr lang="da-DK" dirty="0" smtClean="0"/>
          </a:p>
        </p:txBody>
      </p:sp>
    </p:spTree>
    <p:extLst>
      <p:ext uri="{BB962C8B-B14F-4D97-AF65-F5344CB8AC3E}">
        <p14:creationId xmlns:p14="http://schemas.microsoft.com/office/powerpoint/2010/main" val="3722985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4000" dirty="0">
                <a:latin typeface="Arial" charset="0"/>
              </a:rPr>
              <a:t>How are we getting the word out?</a:t>
            </a:r>
          </a:p>
        </p:txBody>
      </p:sp>
      <p:pic>
        <p:nvPicPr>
          <p:cNvPr id="41986" name="Picture 2" descr="RDS-poster-201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2863" y="1592508"/>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55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4000" dirty="0">
                <a:latin typeface="Arial" charset="0"/>
              </a:rPr>
              <a:t>How are we getting the word out?</a:t>
            </a:r>
          </a:p>
        </p:txBody>
      </p:sp>
      <p:sp>
        <p:nvSpPr>
          <p:cNvPr id="46082" name="Rectangle 3"/>
          <p:cNvSpPr>
            <a:spLocks noGrp="1" noChangeArrowheads="1"/>
          </p:cNvSpPr>
          <p:nvPr>
            <p:ph idx="1"/>
          </p:nvPr>
        </p:nvSpPr>
        <p:spPr/>
        <p:txBody>
          <a:bodyPr/>
          <a:lstStyle/>
          <a:p>
            <a:pPr eaLnBrk="1" hangingPunct="1">
              <a:buFontTx/>
              <a:buNone/>
            </a:pPr>
            <a:endParaRPr lang="en-US">
              <a:latin typeface="Calibri" charset="0"/>
            </a:endParaRPr>
          </a:p>
        </p:txBody>
      </p:sp>
      <p:graphicFrame>
        <p:nvGraphicFramePr>
          <p:cNvPr id="46084" name="Object 2"/>
          <p:cNvGraphicFramePr>
            <a:graphicFrameLocks noChangeAspect="1"/>
          </p:cNvGraphicFramePr>
          <p:nvPr>
            <p:extLst>
              <p:ext uri="{D42A27DB-BD31-4B8C-83A1-F6EECF244321}">
                <p14:modId xmlns:p14="http://schemas.microsoft.com/office/powerpoint/2010/main" val="439617109"/>
              </p:ext>
            </p:extLst>
          </p:nvPr>
        </p:nvGraphicFramePr>
        <p:xfrm>
          <a:off x="2214538" y="1333500"/>
          <a:ext cx="4648200" cy="5113338"/>
        </p:xfrm>
        <a:graphic>
          <a:graphicData uri="http://schemas.openxmlformats.org/presentationml/2006/ole">
            <mc:AlternateContent xmlns:mc="http://schemas.openxmlformats.org/markup-compatibility/2006">
              <mc:Choice xmlns:v="urn:schemas-microsoft-com:vml" Requires="v">
                <p:oleObj spid="_x0000_s4100" name="Acrobat Document" r:id="rId4" imgW="8100000" imgH="8910000" progId="AcroExch.Document.DC">
                  <p:embed/>
                </p:oleObj>
              </mc:Choice>
              <mc:Fallback>
                <p:oleObj name="Acrobat Document" r:id="rId4" imgW="8100000" imgH="8910000" progId="AcroExch.Document.DC">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38" y="1333500"/>
                        <a:ext cx="46482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174234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600" dirty="0">
                <a:latin typeface="Arial" charset="0"/>
              </a:rPr>
              <a:t>Saint Agnes Women’s Heart Center</a:t>
            </a:r>
          </a:p>
        </p:txBody>
      </p:sp>
      <p:sp>
        <p:nvSpPr>
          <p:cNvPr id="48130" name="Rectangle 3"/>
          <p:cNvSpPr>
            <a:spLocks noGrp="1" noChangeArrowheads="1"/>
          </p:cNvSpPr>
          <p:nvPr>
            <p:ph idx="1"/>
          </p:nvPr>
        </p:nvSpPr>
        <p:spPr/>
        <p:txBody>
          <a:bodyPr/>
          <a:lstStyle/>
          <a:p>
            <a:pPr eaLnBrk="1" hangingPunct="1">
              <a:buFontTx/>
              <a:buNone/>
            </a:pPr>
            <a:r>
              <a:rPr lang="en-US">
                <a:latin typeface="Arial" charset="0"/>
                <a:cs typeface="Arial" charset="0"/>
              </a:rPr>
              <a:t>“60 minutes for $60”</a:t>
            </a:r>
            <a:endParaRPr lang="en-US" altLang="ja-JP">
              <a:latin typeface="Arial" charset="0"/>
              <a:cs typeface="Arial" charset="0"/>
            </a:endParaRPr>
          </a:p>
          <a:p>
            <a:pPr eaLnBrk="1" hangingPunct="1"/>
            <a:r>
              <a:rPr lang="en-US">
                <a:latin typeface="Arial" charset="0"/>
                <a:cs typeface="Arial" charset="0"/>
              </a:rPr>
              <a:t>60 minutes of screening and education</a:t>
            </a:r>
          </a:p>
          <a:p>
            <a:pPr eaLnBrk="1" hangingPunct="1"/>
            <a:r>
              <a:rPr lang="en-US">
                <a:latin typeface="Arial" charset="0"/>
                <a:cs typeface="Arial" charset="0"/>
              </a:rPr>
              <a:t>Personal risk assessment</a:t>
            </a:r>
          </a:p>
          <a:p>
            <a:pPr eaLnBrk="1" hangingPunct="1"/>
            <a:r>
              <a:rPr lang="en-US">
                <a:latin typeface="Arial" charset="0"/>
                <a:cs typeface="Arial" charset="0"/>
              </a:rPr>
              <a:t>EKG</a:t>
            </a:r>
          </a:p>
          <a:p>
            <a:pPr eaLnBrk="1" hangingPunct="1"/>
            <a:r>
              <a:rPr lang="en-US">
                <a:latin typeface="Arial" charset="0"/>
                <a:cs typeface="Arial" charset="0"/>
              </a:rPr>
              <a:t>Blood work: lipid profile, hemoglobin A1c</a:t>
            </a:r>
          </a:p>
        </p:txBody>
      </p:sp>
    </p:spTree>
    <p:extLst>
      <p:ext uri="{BB962C8B-B14F-4D97-AF65-F5344CB8AC3E}">
        <p14:creationId xmlns:p14="http://schemas.microsoft.com/office/powerpoint/2010/main" val="5231334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Treatment/Prevention</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normAutofit/>
          </a:bodyPr>
          <a:lstStyle/>
          <a:p>
            <a:r>
              <a:rPr lang="en-US" dirty="0" smtClean="0"/>
              <a:t>Lipids: New guidelines</a:t>
            </a:r>
          </a:p>
          <a:p>
            <a:pPr lvl="1"/>
            <a:r>
              <a:rPr lang="en-US" dirty="0" smtClean="0"/>
              <a:t>Different approach: moderate or high intensity statin rather for different risk categories rather than treatment to targets</a:t>
            </a:r>
          </a:p>
          <a:p>
            <a:pPr lvl="1"/>
            <a:r>
              <a:rPr lang="en-US" dirty="0" smtClean="0"/>
              <a:t>Overall risk</a:t>
            </a:r>
          </a:p>
          <a:p>
            <a:pPr lvl="1"/>
            <a:r>
              <a:rPr lang="en-US" dirty="0" smtClean="0"/>
              <a:t>Patient centered care</a:t>
            </a:r>
          </a:p>
          <a:p>
            <a:pPr lvl="1"/>
            <a:r>
              <a:rPr lang="en-US" dirty="0" smtClean="0"/>
              <a:t>Limited role for non-statin </a:t>
            </a:r>
            <a:r>
              <a:rPr lang="en-US" dirty="0" err="1" smtClean="0"/>
              <a:t>rx</a:t>
            </a:r>
            <a:endParaRPr lang="en-US" dirty="0" smtClean="0"/>
          </a:p>
          <a:p>
            <a:pPr lvl="1"/>
            <a:endParaRPr lang="en-US" dirty="0" smtClean="0"/>
          </a:p>
        </p:txBody>
      </p:sp>
    </p:spTree>
    <p:extLst>
      <p:ext uri="{BB962C8B-B14F-4D97-AF65-F5344CB8AC3E}">
        <p14:creationId xmlns:p14="http://schemas.microsoft.com/office/powerpoint/2010/main" val="1856506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Treatment/Prevention</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normAutofit fontScale="70000" lnSpcReduction="20000"/>
          </a:bodyPr>
          <a:lstStyle/>
          <a:p>
            <a:r>
              <a:rPr lang="en-US" sz="3400" dirty="0" smtClean="0"/>
              <a:t>Lipids: New guidelines</a:t>
            </a:r>
          </a:p>
          <a:p>
            <a:pPr lvl="1"/>
            <a:r>
              <a:rPr lang="en-US" sz="3400" dirty="0" smtClean="0"/>
              <a:t>4 categories:</a:t>
            </a:r>
          </a:p>
          <a:p>
            <a:pPr lvl="2"/>
            <a:r>
              <a:rPr lang="en-US" sz="3400" dirty="0" smtClean="0"/>
              <a:t>Clinical ASCVD, no HF or ESRD on HD</a:t>
            </a:r>
          </a:p>
          <a:p>
            <a:pPr lvl="2"/>
            <a:r>
              <a:rPr lang="en-US" sz="3400" dirty="0" smtClean="0"/>
              <a:t>Ages 40-75 with DM and LDL 70-189</a:t>
            </a:r>
          </a:p>
          <a:p>
            <a:pPr lvl="2"/>
            <a:r>
              <a:rPr lang="en-US" sz="3400" dirty="0" smtClean="0"/>
              <a:t>LDL &gt;190</a:t>
            </a:r>
          </a:p>
          <a:p>
            <a:pPr lvl="2"/>
            <a:r>
              <a:rPr lang="en-US" sz="3400" dirty="0" smtClean="0"/>
              <a:t>Ages 40-75, LDL 70-189, estimated 10-year risk of 7.5% or greater</a:t>
            </a:r>
          </a:p>
          <a:p>
            <a:pPr lvl="1"/>
            <a:r>
              <a:rPr lang="en-US" sz="3400" dirty="0" smtClean="0"/>
              <a:t>New risk calculator: Pooled Cohort Equations for ASCVD risk </a:t>
            </a:r>
            <a:r>
              <a:rPr lang="en-US" sz="3400" dirty="0" err="1" smtClean="0"/>
              <a:t>predictions</a:t>
            </a:r>
            <a:r>
              <a:rPr lang="en-US" sz="3400" dirty="0" err="1" smtClean="0">
                <a:hlinkClick r:id="rId2"/>
              </a:rPr>
              <a:t>http</a:t>
            </a:r>
            <a:r>
              <a:rPr lang="en-US" sz="3400" dirty="0" smtClean="0">
                <a:hlinkClick r:id="rId2"/>
              </a:rPr>
              <a:t>://www.cardiosource.org/en/Science-And-Quality/Practice-Guidelines-and-Quality-Standards/2013-Prevention-Guideline-Tools.aspx?w_nav=Search&amp;WT.oss=new risk calculator&amp;WT.oss_r=3056&amp;</a:t>
            </a:r>
            <a:endParaRPr lang="en-US" sz="3400" dirty="0" smtClean="0"/>
          </a:p>
          <a:p>
            <a:pPr lvl="2"/>
            <a:endParaRPr lang="en-US" dirty="0" smtClean="0"/>
          </a:p>
          <a:p>
            <a:pPr lvl="1"/>
            <a:endParaRPr lang="en-US" dirty="0" smtClean="0"/>
          </a:p>
        </p:txBody>
      </p:sp>
    </p:spTree>
    <p:extLst>
      <p:ext uri="{BB962C8B-B14F-4D97-AF65-F5344CB8AC3E}">
        <p14:creationId xmlns:p14="http://schemas.microsoft.com/office/powerpoint/2010/main" val="2718615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Lipid therapy</a:t>
            </a:r>
            <a:endParaRPr lang="en-US" dirty="0"/>
          </a:p>
        </p:txBody>
      </p:sp>
      <p:sp>
        <p:nvSpPr>
          <p:cNvPr id="3" name="Content Placeholder 2"/>
          <p:cNvSpPr>
            <a:spLocks noGrp="1"/>
          </p:cNvSpPr>
          <p:nvPr>
            <p:ph idx="1"/>
          </p:nvPr>
        </p:nvSpPr>
        <p:spPr>
          <a:xfrm>
            <a:off x="457200" y="1614157"/>
            <a:ext cx="8229600" cy="4525963"/>
          </a:xfrm>
        </p:spPr>
        <p:txBody>
          <a:bodyPr>
            <a:normAutofit fontScale="92500"/>
          </a:bodyPr>
          <a:lstStyle/>
          <a:p>
            <a:r>
              <a:rPr lang="en-US" dirty="0" smtClean="0"/>
              <a:t>New risk calculator</a:t>
            </a:r>
          </a:p>
          <a:p>
            <a:pPr lvl="1"/>
            <a:r>
              <a:rPr lang="en-US" dirty="0" smtClean="0"/>
              <a:t>Heavily driven by age, also includes ethnicity/race, BP, cholesterol, current tobacco use and DM</a:t>
            </a:r>
          </a:p>
          <a:p>
            <a:pPr lvl="1"/>
            <a:r>
              <a:rPr lang="en-US" dirty="0" smtClean="0"/>
              <a:t>65 </a:t>
            </a:r>
            <a:r>
              <a:rPr lang="en-US" dirty="0" err="1" smtClean="0"/>
              <a:t>yo</a:t>
            </a:r>
            <a:r>
              <a:rPr lang="en-US" dirty="0" smtClean="0"/>
              <a:t> M or 71 </a:t>
            </a:r>
            <a:r>
              <a:rPr lang="en-US" dirty="0" err="1" smtClean="0"/>
              <a:t>yo</a:t>
            </a:r>
            <a:r>
              <a:rPr lang="en-US" dirty="0" smtClean="0"/>
              <a:t> F with optimal RF has &gt;7.5% 10 year risk of ASCVD</a:t>
            </a:r>
          </a:p>
          <a:p>
            <a:pPr lvl="1"/>
            <a:r>
              <a:rPr lang="en-US" dirty="0" smtClean="0"/>
              <a:t>If uncertain, can take into consideration other factors:</a:t>
            </a:r>
          </a:p>
          <a:p>
            <a:pPr lvl="2"/>
            <a:r>
              <a:rPr lang="en-US" dirty="0" smtClean="0"/>
              <a:t>Family </a:t>
            </a:r>
            <a:r>
              <a:rPr lang="en-US" dirty="0" err="1" smtClean="0"/>
              <a:t>hx</a:t>
            </a:r>
            <a:endParaRPr lang="en-US" dirty="0" smtClean="0"/>
          </a:p>
          <a:p>
            <a:pPr lvl="2"/>
            <a:r>
              <a:rPr lang="en-US" dirty="0" smtClean="0"/>
              <a:t>CRP&gt;2</a:t>
            </a:r>
          </a:p>
          <a:p>
            <a:pPr lvl="2"/>
            <a:r>
              <a:rPr lang="en-US" dirty="0" smtClean="0"/>
              <a:t>Calcium score &gt;300 or &gt;75%</a:t>
            </a:r>
          </a:p>
          <a:p>
            <a:pPr lvl="2"/>
            <a:r>
              <a:rPr lang="en-US" dirty="0" smtClean="0"/>
              <a:t>Abnormal ABI (&lt;0.9)</a:t>
            </a:r>
          </a:p>
        </p:txBody>
      </p:sp>
    </p:spTree>
    <p:extLst>
      <p:ext uri="{BB962C8B-B14F-4D97-AF65-F5344CB8AC3E}">
        <p14:creationId xmlns:p14="http://schemas.microsoft.com/office/powerpoint/2010/main" val="369253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838200" y="1143000"/>
            <a:ext cx="8305800" cy="1143000"/>
          </a:xfrm>
        </p:spPr>
        <p:txBody>
          <a:bodyPr/>
          <a:lstStyle/>
          <a:p>
            <a:pPr>
              <a:defRPr/>
            </a:pPr>
            <a:r>
              <a:rPr lang="en-US" sz="4000" dirty="0" smtClean="0">
                <a:solidFill>
                  <a:srgbClr val="FFFF00"/>
                </a:solidFill>
                <a:cs typeface="Arial" charset="0"/>
              </a:rPr>
              <a:t>Women, Heart Disease and Stroke</a:t>
            </a:r>
            <a:endParaRPr lang="en-US" sz="4000" dirty="0" smtClean="0">
              <a:solidFill>
                <a:srgbClr val="FFFF00"/>
              </a:solidFill>
            </a:endParaRPr>
          </a:p>
        </p:txBody>
      </p:sp>
      <p:sp>
        <p:nvSpPr>
          <p:cNvPr id="930819" name="Rectangle 3"/>
          <p:cNvSpPr>
            <a:spLocks noGrp="1" noChangeArrowheads="1"/>
          </p:cNvSpPr>
          <p:nvPr>
            <p:ph type="body" idx="1"/>
          </p:nvPr>
        </p:nvSpPr>
        <p:spPr>
          <a:xfrm>
            <a:off x="838200" y="2514600"/>
            <a:ext cx="8077200" cy="3962400"/>
          </a:xfrm>
        </p:spPr>
        <p:txBody>
          <a:bodyPr/>
          <a:lstStyle/>
          <a:p>
            <a:pPr>
              <a:lnSpc>
                <a:spcPct val="100000"/>
              </a:lnSpc>
              <a:defRPr/>
            </a:pPr>
            <a:r>
              <a:rPr lang="en-US" sz="2800" dirty="0" smtClean="0">
                <a:cs typeface="Times New Roman" charset="0"/>
              </a:rPr>
              <a:t>Heart disease is women’s No. 1 killer</a:t>
            </a:r>
          </a:p>
          <a:p>
            <a:pPr>
              <a:lnSpc>
                <a:spcPct val="100000"/>
              </a:lnSpc>
              <a:defRPr/>
            </a:pPr>
            <a:r>
              <a:rPr lang="en-US" sz="2800" dirty="0" smtClean="0">
                <a:cs typeface="Times New Roman" charset="0"/>
              </a:rPr>
              <a:t>Stroke is women’s No. 3 killer</a:t>
            </a:r>
          </a:p>
          <a:p>
            <a:pPr>
              <a:lnSpc>
                <a:spcPct val="100000"/>
              </a:lnSpc>
              <a:defRPr/>
            </a:pPr>
            <a:endParaRPr lang="en-US" sz="2800" dirty="0" smtClean="0">
              <a:cs typeface="Times New Roman" charset="0"/>
            </a:endParaRPr>
          </a:p>
        </p:txBody>
      </p:sp>
      <p:pic>
        <p:nvPicPr>
          <p:cNvPr id="6148" name="Picture 4" descr="BD08828_"/>
          <p:cNvPicPr>
            <a:picLocks noChangeAspect="1" noChangeArrowheads="1"/>
          </p:cNvPicPr>
          <p:nvPr/>
        </p:nvPicPr>
        <p:blipFill>
          <a:blip r:embed="rId3"/>
          <a:srcRect/>
          <a:stretch>
            <a:fillRect/>
          </a:stretch>
        </p:blipFill>
        <p:spPr bwMode="auto">
          <a:xfrm>
            <a:off x="3425825" y="3657600"/>
            <a:ext cx="2441575" cy="3048000"/>
          </a:xfrm>
          <a:prstGeom prst="rect">
            <a:avLst/>
          </a:prstGeom>
          <a:noFill/>
          <a:ln w="9525">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Lipid therapy</a:t>
            </a:r>
            <a:endParaRPr lang="en-US" dirty="0"/>
          </a:p>
        </p:txBody>
      </p:sp>
      <p:sp>
        <p:nvSpPr>
          <p:cNvPr id="3" name="Content Placeholder 2"/>
          <p:cNvSpPr>
            <a:spLocks noGrp="1"/>
          </p:cNvSpPr>
          <p:nvPr>
            <p:ph idx="1"/>
          </p:nvPr>
        </p:nvSpPr>
        <p:spPr>
          <a:xfrm>
            <a:off x="457200" y="1614157"/>
            <a:ext cx="8229600" cy="4525963"/>
          </a:xfrm>
        </p:spPr>
        <p:txBody>
          <a:bodyPr>
            <a:normAutofit/>
          </a:bodyPr>
          <a:lstStyle/>
          <a:p>
            <a:r>
              <a:rPr lang="en-US" dirty="0" smtClean="0"/>
              <a:t>New guidelines</a:t>
            </a:r>
          </a:p>
          <a:p>
            <a:pPr lvl="1"/>
            <a:r>
              <a:rPr lang="en-US" dirty="0" smtClean="0"/>
              <a:t>No clear role for CKD, </a:t>
            </a:r>
            <a:r>
              <a:rPr lang="en-US" dirty="0" err="1" smtClean="0"/>
              <a:t>apoB</a:t>
            </a:r>
            <a:r>
              <a:rPr lang="en-US" dirty="0" smtClean="0"/>
              <a:t>, albuminuria, cardiorespiratory fitness, CIMT</a:t>
            </a:r>
          </a:p>
          <a:p>
            <a:pPr lvl="1"/>
            <a:r>
              <a:rPr lang="en-US" dirty="0" smtClean="0"/>
              <a:t>Lifestyle modifications</a:t>
            </a:r>
          </a:p>
          <a:p>
            <a:pPr lvl="2"/>
            <a:r>
              <a:rPr lang="en-US" dirty="0" smtClean="0"/>
              <a:t>Diet high in fruits and vegetables</a:t>
            </a:r>
          </a:p>
          <a:p>
            <a:pPr lvl="2"/>
            <a:r>
              <a:rPr lang="en-US" dirty="0" smtClean="0"/>
              <a:t>Keep sat fat &lt;5-6%, minimize trans fat</a:t>
            </a:r>
          </a:p>
          <a:p>
            <a:pPr lvl="2"/>
            <a:r>
              <a:rPr lang="en-US" dirty="0" smtClean="0"/>
              <a:t>Exercise: 3-4 sessions/week, 40 minutes per session to lower LDL</a:t>
            </a:r>
          </a:p>
        </p:txBody>
      </p:sp>
    </p:spTree>
    <p:extLst>
      <p:ext uri="{BB962C8B-B14F-4D97-AF65-F5344CB8AC3E}">
        <p14:creationId xmlns:p14="http://schemas.microsoft.com/office/powerpoint/2010/main" val="1820534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Treatment/Prevention</a:t>
            </a:r>
            <a:endParaRPr lang="en-US" dirty="0">
              <a:solidFill>
                <a:srgbClr val="FFFF00"/>
              </a:solidFill>
            </a:endParaRPr>
          </a:p>
        </p:txBody>
      </p:sp>
      <p:sp>
        <p:nvSpPr>
          <p:cNvPr id="3" name="Content Placeholder 2"/>
          <p:cNvSpPr>
            <a:spLocks noGrp="1"/>
          </p:cNvSpPr>
          <p:nvPr>
            <p:ph idx="1"/>
          </p:nvPr>
        </p:nvSpPr>
        <p:spPr>
          <a:xfrm>
            <a:off x="457200" y="1614157"/>
            <a:ext cx="8229600" cy="4525963"/>
          </a:xfrm>
        </p:spPr>
        <p:txBody>
          <a:bodyPr/>
          <a:lstStyle/>
          <a:p>
            <a:r>
              <a:rPr lang="en-US" dirty="0" smtClean="0"/>
              <a:t>High risk women</a:t>
            </a:r>
          </a:p>
          <a:p>
            <a:pPr lvl="1"/>
            <a:r>
              <a:rPr lang="en-US" dirty="0" smtClean="0"/>
              <a:t>Dyslipidemia (better secondary prevention data: 4S, CARE, HPS, PROVE-IT)</a:t>
            </a:r>
          </a:p>
          <a:p>
            <a:pPr lvl="1"/>
            <a:r>
              <a:rPr lang="en-US" dirty="0" smtClean="0"/>
              <a:t>Aspirin</a:t>
            </a:r>
          </a:p>
          <a:p>
            <a:pPr lvl="1"/>
            <a:r>
              <a:rPr lang="en-US" dirty="0" smtClean="0"/>
              <a:t>HTN</a:t>
            </a:r>
          </a:p>
          <a:p>
            <a:pPr lvl="1"/>
            <a:r>
              <a:rPr lang="en-US" dirty="0" smtClean="0"/>
              <a:t>No role for vitamins or HRT </a:t>
            </a:r>
          </a:p>
        </p:txBody>
      </p:sp>
      <p:sp>
        <p:nvSpPr>
          <p:cNvPr id="4" name="Footer Placeholder 3"/>
          <p:cNvSpPr>
            <a:spLocks noGrp="1"/>
          </p:cNvSpPr>
          <p:nvPr>
            <p:ph type="ftr" sz="quarter" idx="11"/>
          </p:nvPr>
        </p:nvSpPr>
        <p:spPr>
          <a:xfrm>
            <a:off x="3124200" y="6342393"/>
            <a:ext cx="2895600" cy="365125"/>
          </a:xfrm>
        </p:spPr>
        <p:txBody>
          <a:bodyPr/>
          <a:lstStyle/>
          <a:p>
            <a:r>
              <a:rPr lang="da-DK" smtClean="0"/>
              <a:t>Mosca L et al; Circulation 2011;123:1243</a:t>
            </a:r>
            <a:endParaRPr lang="da-DK" dirty="0" smtClean="0"/>
          </a:p>
        </p:txBody>
      </p:sp>
    </p:spTree>
    <p:extLst>
      <p:ext uri="{BB962C8B-B14F-4D97-AF65-F5344CB8AC3E}">
        <p14:creationId xmlns:p14="http://schemas.microsoft.com/office/powerpoint/2010/main" val="990370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 in ACS or acute MI</a:t>
            </a:r>
            <a:endParaRPr lang="en-US" dirty="0"/>
          </a:p>
        </p:txBody>
      </p:sp>
      <p:sp>
        <p:nvSpPr>
          <p:cNvPr id="3" name="Content Placeholder 2"/>
          <p:cNvSpPr>
            <a:spLocks noGrp="1"/>
          </p:cNvSpPr>
          <p:nvPr>
            <p:ph idx="1"/>
          </p:nvPr>
        </p:nvSpPr>
        <p:spPr>
          <a:xfrm>
            <a:off x="457200" y="1614157"/>
            <a:ext cx="8229600" cy="4525963"/>
          </a:xfrm>
        </p:spPr>
        <p:txBody>
          <a:bodyPr/>
          <a:lstStyle/>
          <a:p>
            <a:r>
              <a:rPr lang="en-US" dirty="0" smtClean="0"/>
              <a:t>Medical therapy</a:t>
            </a:r>
          </a:p>
          <a:p>
            <a:pPr lvl="1"/>
            <a:r>
              <a:rPr lang="en-US" dirty="0" smtClean="0"/>
              <a:t>Aspirin, beta blockers, ACE-inhibitors</a:t>
            </a:r>
          </a:p>
          <a:p>
            <a:pPr lvl="1"/>
            <a:r>
              <a:rPr lang="en-US" dirty="0" smtClean="0"/>
              <a:t>Statins</a:t>
            </a:r>
          </a:p>
          <a:p>
            <a:pPr marL="914400" lvl="2" indent="0">
              <a:buNone/>
            </a:pPr>
            <a:endParaRPr lang="en-US" dirty="0" smtClean="0"/>
          </a:p>
        </p:txBody>
      </p:sp>
      <p:sp>
        <p:nvSpPr>
          <p:cNvPr id="4" name="Footer Placeholder 3"/>
          <p:cNvSpPr>
            <a:spLocks noGrp="1"/>
          </p:cNvSpPr>
          <p:nvPr>
            <p:ph type="ftr" sz="quarter" idx="11"/>
          </p:nvPr>
        </p:nvSpPr>
        <p:spPr>
          <a:xfrm>
            <a:off x="3124200" y="6342393"/>
            <a:ext cx="2895600" cy="365125"/>
          </a:xfrm>
        </p:spPr>
        <p:txBody>
          <a:bodyPr/>
          <a:lstStyle/>
          <a:p>
            <a:endParaRPr lang="da-DK" dirty="0" smtClean="0"/>
          </a:p>
        </p:txBody>
      </p:sp>
    </p:spTree>
    <p:extLst>
      <p:ext uri="{BB962C8B-B14F-4D97-AF65-F5344CB8AC3E}">
        <p14:creationId xmlns:p14="http://schemas.microsoft.com/office/powerpoint/2010/main" val="26214230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smtClean="0">
                <a:solidFill>
                  <a:srgbClr val="FFFF00"/>
                </a:solidFill>
              </a:rPr>
              <a:t>Treatment</a:t>
            </a:r>
          </a:p>
        </p:txBody>
      </p:sp>
      <p:sp>
        <p:nvSpPr>
          <p:cNvPr id="19459" name="Rectangle 3"/>
          <p:cNvSpPr>
            <a:spLocks noGrp="1" noChangeArrowheads="1"/>
          </p:cNvSpPr>
          <p:nvPr>
            <p:ph type="body" idx="1"/>
          </p:nvPr>
        </p:nvSpPr>
        <p:spPr/>
        <p:txBody>
          <a:bodyPr/>
          <a:lstStyle/>
          <a:p>
            <a:pPr eaLnBrk="1" hangingPunct="1">
              <a:lnSpc>
                <a:spcPct val="90000"/>
              </a:lnSpc>
            </a:pPr>
            <a:r>
              <a:rPr lang="en-US" smtClean="0">
                <a:latin typeface="Times New Roman" pitchFamily="18" charset="0"/>
              </a:rPr>
              <a:t>While the primary benefit of digoxin is to decrease hospitalizations, women have benefited less than men.</a:t>
            </a:r>
          </a:p>
          <a:p>
            <a:pPr eaLnBrk="1" hangingPunct="1">
              <a:lnSpc>
                <a:spcPct val="90000"/>
              </a:lnSpc>
            </a:pPr>
            <a:endParaRPr lang="en-US" smtClean="0">
              <a:latin typeface="Times New Roman" pitchFamily="18" charset="0"/>
            </a:endParaRPr>
          </a:p>
          <a:p>
            <a:pPr eaLnBrk="1" hangingPunct="1">
              <a:lnSpc>
                <a:spcPct val="90000"/>
              </a:lnSpc>
            </a:pPr>
            <a:r>
              <a:rPr lang="en-US" smtClean="0">
                <a:latin typeface="Times New Roman" pitchFamily="18" charset="0"/>
              </a:rPr>
              <a:t>Women who had stable heart failure and were taking digoxin had higher death rates than men.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Treatment</a:t>
            </a:r>
          </a:p>
        </p:txBody>
      </p:sp>
      <p:sp>
        <p:nvSpPr>
          <p:cNvPr id="20483" name="Rectangle 3"/>
          <p:cNvSpPr>
            <a:spLocks noGrp="1" noChangeArrowheads="1"/>
          </p:cNvSpPr>
          <p:nvPr>
            <p:ph type="body" idx="1"/>
          </p:nvPr>
        </p:nvSpPr>
        <p:spPr/>
        <p:txBody>
          <a:bodyPr/>
          <a:lstStyle/>
          <a:p>
            <a:pPr eaLnBrk="1" hangingPunct="1">
              <a:lnSpc>
                <a:spcPct val="90000"/>
              </a:lnSpc>
            </a:pPr>
            <a:r>
              <a:rPr lang="en-US" smtClean="0">
                <a:latin typeface="Times New Roman" pitchFamily="18" charset="0"/>
              </a:rPr>
              <a:t>Women had no decrease in cardiovascular events when taking an ACE inhibitor, whereas men had a 17% reduction in cardiovascular events when taking an ACE inhibitor.</a:t>
            </a:r>
          </a:p>
          <a:p>
            <a:pPr eaLnBrk="1" hangingPunct="1">
              <a:lnSpc>
                <a:spcPct val="90000"/>
              </a:lnSpc>
            </a:pPr>
            <a:endParaRPr lang="en-US" smtClean="0">
              <a:latin typeface="Times New Roman" pitchFamily="18" charset="0"/>
            </a:endParaRPr>
          </a:p>
          <a:p>
            <a:pPr eaLnBrk="1" hangingPunct="1">
              <a:lnSpc>
                <a:spcPct val="90000"/>
              </a:lnSpc>
              <a:buFont typeface="Wingdings" pitchFamily="2" charset="2"/>
              <a:buNone/>
            </a:pPr>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Treatment</a:t>
            </a:r>
          </a:p>
        </p:txBody>
      </p:sp>
      <p:sp>
        <p:nvSpPr>
          <p:cNvPr id="21507" name="Rectangle 3"/>
          <p:cNvSpPr>
            <a:spLocks noGrp="1" noChangeArrowheads="1"/>
          </p:cNvSpPr>
          <p:nvPr>
            <p:ph type="body" idx="1"/>
          </p:nvPr>
        </p:nvSpPr>
        <p:spPr/>
        <p:txBody>
          <a:bodyPr/>
          <a:lstStyle/>
          <a:p>
            <a:pPr eaLnBrk="1" hangingPunct="1"/>
            <a:r>
              <a:rPr lang="en-US" smtClean="0">
                <a:latin typeface="Times New Roman" pitchFamily="18" charset="0"/>
              </a:rPr>
              <a:t>Women also experience more side effects due to an ACE inhibitor.</a:t>
            </a:r>
          </a:p>
          <a:p>
            <a:pPr eaLnBrk="1" hangingPunct="1"/>
            <a:endParaRPr lang="en-US" smtClean="0">
              <a:latin typeface="Times New Roman" pitchFamily="18" charset="0"/>
            </a:endParaRPr>
          </a:p>
          <a:p>
            <a:pPr eaLnBrk="1" hangingPunct="1"/>
            <a:r>
              <a:rPr lang="en-US" smtClean="0">
                <a:latin typeface="Times New Roman" pitchFamily="18" charset="0"/>
              </a:rPr>
              <a:t>Women have more side effects from anti-hypertensive drugs than men, including hyponatremia and hypokalemia.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Treatment</a:t>
            </a:r>
          </a:p>
        </p:txBody>
      </p:sp>
      <p:sp>
        <p:nvSpPr>
          <p:cNvPr id="22531" name="Rectangle 3"/>
          <p:cNvSpPr>
            <a:spLocks noGrp="1" noChangeArrowheads="1"/>
          </p:cNvSpPr>
          <p:nvPr>
            <p:ph type="body" idx="1"/>
          </p:nvPr>
        </p:nvSpPr>
        <p:spPr/>
        <p:txBody>
          <a:bodyPr/>
          <a:lstStyle/>
          <a:p>
            <a:pPr eaLnBrk="1" hangingPunct="1"/>
            <a:r>
              <a:rPr lang="en-US" smtClean="0">
                <a:latin typeface="Times New Roman" pitchFamily="18" charset="0"/>
              </a:rPr>
              <a:t>Thrombolytics such as tissue plasminogen activator, have been proven beneficial in both men and women but there is an increased risk of intracerebral hemorrhage in women, possibly because of inappropriate dosing due to smaller body size in women.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Treatment</a:t>
            </a:r>
          </a:p>
        </p:txBody>
      </p:sp>
      <p:sp>
        <p:nvSpPr>
          <p:cNvPr id="23555" name="Rectangle 3"/>
          <p:cNvSpPr>
            <a:spLocks noGrp="1" noChangeArrowheads="1"/>
          </p:cNvSpPr>
          <p:nvPr>
            <p:ph type="body" idx="1"/>
          </p:nvPr>
        </p:nvSpPr>
        <p:spPr/>
        <p:txBody>
          <a:bodyPr/>
          <a:lstStyle/>
          <a:p>
            <a:pPr eaLnBrk="1" hangingPunct="1">
              <a:lnSpc>
                <a:spcPct val="90000"/>
              </a:lnSpc>
            </a:pPr>
            <a:r>
              <a:rPr lang="en-US" smtClean="0">
                <a:latin typeface="Times New Roman" pitchFamily="18" charset="0"/>
              </a:rPr>
              <a:t> Streptokinase and t-plasminogen activator was found to have a three-time higher 30-day mortality rate for women than men. </a:t>
            </a:r>
          </a:p>
          <a:p>
            <a:pPr eaLnBrk="1" hangingPunct="1">
              <a:lnSpc>
                <a:spcPct val="90000"/>
              </a:lnSpc>
            </a:pPr>
            <a:endParaRPr lang="en-US" smtClean="0">
              <a:latin typeface="Times New Roman" pitchFamily="18" charset="0"/>
            </a:endParaRPr>
          </a:p>
          <a:p>
            <a:pPr eaLnBrk="1" hangingPunct="1">
              <a:lnSpc>
                <a:spcPct val="90000"/>
              </a:lnSpc>
            </a:pPr>
            <a:r>
              <a:rPr lang="en-US" smtClean="0">
                <a:latin typeface="Times New Roman" pitchFamily="18" charset="0"/>
              </a:rPr>
              <a:t>Women probably receive thrombolytic therapy later than men due prolongation of diagnosis.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solidFill>
                  <a:srgbClr val="FFFF00"/>
                </a:solidFill>
              </a:rPr>
              <a:t>Thrombolysis</a:t>
            </a:r>
            <a:endParaRPr lang="en-US" dirty="0">
              <a:solidFill>
                <a:srgbClr val="FFFF00"/>
              </a:solidFill>
            </a:endParaRPr>
          </a:p>
        </p:txBody>
      </p:sp>
      <p:sp>
        <p:nvSpPr>
          <p:cNvPr id="8" name="Content Placeholder 7"/>
          <p:cNvSpPr>
            <a:spLocks noGrp="1"/>
          </p:cNvSpPr>
          <p:nvPr>
            <p:ph idx="1"/>
          </p:nvPr>
        </p:nvSpPr>
        <p:spPr/>
        <p:txBody>
          <a:bodyPr/>
          <a:lstStyle/>
          <a:p>
            <a:r>
              <a:rPr lang="en-US" dirty="0" err="1" smtClean="0"/>
              <a:t>Fibrinolyic</a:t>
            </a:r>
            <a:r>
              <a:rPr lang="en-US" dirty="0" smtClean="0"/>
              <a:t> therapy in (TIMI)-II</a:t>
            </a:r>
          </a:p>
          <a:p>
            <a:pPr lvl="1"/>
            <a:r>
              <a:rPr lang="en-US" dirty="0" smtClean="0"/>
              <a:t>Higher rates of death and </a:t>
            </a:r>
            <a:r>
              <a:rPr lang="en-US" dirty="0" err="1" smtClean="0"/>
              <a:t>reinfarction</a:t>
            </a:r>
            <a:r>
              <a:rPr lang="en-US" dirty="0" smtClean="0"/>
              <a:t> in women at 6 weeks and one year</a:t>
            </a:r>
          </a:p>
          <a:p>
            <a:r>
              <a:rPr lang="en-US" dirty="0" err="1" smtClean="0"/>
              <a:t>Fibrinolytic</a:t>
            </a:r>
            <a:r>
              <a:rPr lang="en-US" dirty="0" smtClean="0"/>
              <a:t> therapy in (</a:t>
            </a:r>
            <a:r>
              <a:rPr lang="en-US" dirty="0" err="1" smtClean="0"/>
              <a:t>ExTRACT</a:t>
            </a:r>
            <a:r>
              <a:rPr lang="en-US" dirty="0" smtClean="0"/>
              <a:t>-TIMI)-25</a:t>
            </a:r>
          </a:p>
          <a:p>
            <a:pPr lvl="1"/>
            <a:r>
              <a:rPr lang="en-US" dirty="0" smtClean="0"/>
              <a:t>Higher incidence of death after reperfusion in women</a:t>
            </a:r>
          </a:p>
          <a:p>
            <a:pPr lvl="1"/>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Treatment</a:t>
            </a:r>
          </a:p>
        </p:txBody>
      </p:sp>
      <p:sp>
        <p:nvSpPr>
          <p:cNvPr id="24579" name="Rectangle 3"/>
          <p:cNvSpPr>
            <a:spLocks noGrp="1" noChangeArrowheads="1"/>
          </p:cNvSpPr>
          <p:nvPr>
            <p:ph type="body" idx="1"/>
          </p:nvPr>
        </p:nvSpPr>
        <p:spPr/>
        <p:txBody>
          <a:bodyPr/>
          <a:lstStyle/>
          <a:p>
            <a:pPr eaLnBrk="1" hangingPunct="1">
              <a:lnSpc>
                <a:spcPct val="90000"/>
              </a:lnSpc>
            </a:pPr>
            <a:r>
              <a:rPr lang="en-US" smtClean="0">
                <a:latin typeface="Times New Roman" pitchFamily="18" charset="0"/>
              </a:rPr>
              <a:t>It has been found that women have smaller hearts than men and, therefore, smaller coronary arteries, which contributes to the more extensive complications that women have when they undergo invasive procedures such as angiography and CABG. </a:t>
            </a:r>
            <a:r>
              <a:rPr lang="en-US" sz="2400" smtClean="0">
                <a:latin typeface="Times New Roman" pitchFamily="18" charset="0"/>
              </a:rPr>
              <a:t>(McCormick and Bunting, 2002, Caves 1998)</a:t>
            </a:r>
          </a:p>
          <a:p>
            <a:pPr eaLnBrk="1" hangingPunct="1">
              <a:lnSpc>
                <a:spcPct val="90000"/>
              </a:lnSpc>
            </a:pPr>
            <a:endParaRPr lang="en-US"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The scope of the problem</a:t>
            </a:r>
          </a:p>
          <a:p>
            <a:r>
              <a:rPr lang="en-US" dirty="0" smtClean="0"/>
              <a:t>Symptoms</a:t>
            </a:r>
          </a:p>
          <a:p>
            <a:r>
              <a:rPr lang="en-US" dirty="0" smtClean="0"/>
              <a:t>Risk factors</a:t>
            </a:r>
          </a:p>
          <a:p>
            <a:r>
              <a:rPr lang="en-US" dirty="0" smtClean="0"/>
              <a:t>Prevention, diagnosis, and treatment</a:t>
            </a:r>
          </a:p>
          <a:p>
            <a:r>
              <a:rPr lang="en-US" dirty="0" smtClean="0"/>
              <a:t>Pearls from the 2016 ACC Heart of Women’s Health course</a:t>
            </a:r>
            <a:endParaRPr lang="en-US" dirty="0"/>
          </a:p>
        </p:txBody>
      </p:sp>
    </p:spTree>
    <p:extLst>
      <p:ext uri="{BB962C8B-B14F-4D97-AF65-F5344CB8AC3E}">
        <p14:creationId xmlns:p14="http://schemas.microsoft.com/office/powerpoint/2010/main" val="18317382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Treatment</a:t>
            </a:r>
          </a:p>
        </p:txBody>
      </p:sp>
      <p:sp>
        <p:nvSpPr>
          <p:cNvPr id="25603" name="Rectangle 3"/>
          <p:cNvSpPr>
            <a:spLocks noGrp="1" noChangeArrowheads="1"/>
          </p:cNvSpPr>
          <p:nvPr>
            <p:ph type="body" idx="1"/>
          </p:nvPr>
        </p:nvSpPr>
        <p:spPr/>
        <p:txBody>
          <a:bodyPr/>
          <a:lstStyle/>
          <a:p>
            <a:pPr eaLnBrk="1" hangingPunct="1"/>
            <a:r>
              <a:rPr lang="en-US" smtClean="0">
                <a:latin typeface="Times New Roman" pitchFamily="18" charset="0"/>
              </a:rPr>
              <a:t>A retrospective study of 345,000 outcomes concering coronary bypass surgery, since 1994 showed that women had a </a:t>
            </a:r>
            <a:r>
              <a:rPr lang="en-US" smtClean="0"/>
              <a:t>“</a:t>
            </a:r>
            <a:r>
              <a:rPr lang="en-US" smtClean="0">
                <a:latin typeface="Times New Roman" pitchFamily="18" charset="0"/>
              </a:rPr>
              <a:t>significantly higher operative mortality rate than equally matched men</a:t>
            </a:r>
            <a:r>
              <a:rPr lang="en-US" smtClean="0"/>
              <a:t>”</a:t>
            </a:r>
            <a:r>
              <a:rPr lang="en-US" smtClean="0">
                <a:latin typeface="Times New Roman" pitchFamily="18" charset="0"/>
              </a:rPr>
              <a:t>. </a:t>
            </a:r>
            <a:r>
              <a:rPr lang="en-US" sz="2000" smtClean="0">
                <a:latin typeface="Times New Roman" pitchFamily="18" charset="0"/>
              </a:rPr>
              <a:t>(Malloy, 1999)</a:t>
            </a:r>
            <a:endParaRPr lang="en-US" smtClean="0">
              <a:latin typeface="Times New Roman" pitchFamily="18" charset="0"/>
            </a:endParaRP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Interventional treatment in women	</a:t>
            </a:r>
            <a:endParaRPr lang="en-US" dirty="0"/>
          </a:p>
        </p:txBody>
      </p:sp>
      <p:sp>
        <p:nvSpPr>
          <p:cNvPr id="3" name="Content Placeholder 2"/>
          <p:cNvSpPr>
            <a:spLocks noGrp="1"/>
          </p:cNvSpPr>
          <p:nvPr>
            <p:ph idx="1"/>
          </p:nvPr>
        </p:nvSpPr>
        <p:spPr/>
        <p:txBody>
          <a:bodyPr/>
          <a:lstStyle/>
          <a:p>
            <a:r>
              <a:rPr lang="en-US" dirty="0" smtClean="0"/>
              <a:t>Less likely to be referred</a:t>
            </a:r>
          </a:p>
          <a:p>
            <a:r>
              <a:rPr lang="en-US" dirty="0" smtClean="0"/>
              <a:t>Higher complication rate than in men</a:t>
            </a:r>
          </a:p>
          <a:p>
            <a:pPr lvl="1"/>
            <a:r>
              <a:rPr lang="en-US" dirty="0" smtClean="0"/>
              <a:t>Smaller arteries, more bleeding</a:t>
            </a:r>
          </a:p>
          <a:p>
            <a:r>
              <a:rPr lang="en-US" dirty="0" smtClean="0"/>
              <a:t>But these </a:t>
            </a:r>
            <a:r>
              <a:rPr lang="en-US" dirty="0" err="1" smtClean="0"/>
              <a:t>pts</a:t>
            </a:r>
            <a:r>
              <a:rPr lang="en-US" dirty="0" smtClean="0"/>
              <a:t> do better than if no intervention</a:t>
            </a:r>
          </a:p>
          <a:p>
            <a:r>
              <a:rPr lang="en-US" dirty="0" smtClean="0"/>
              <a:t>Higher </a:t>
            </a:r>
            <a:r>
              <a:rPr lang="en-US" dirty="0" err="1" smtClean="0"/>
              <a:t>peri</a:t>
            </a:r>
            <a:r>
              <a:rPr lang="en-US" dirty="0" smtClean="0"/>
              <a:t>-procedural rate of complication but better long-term survival than men </a:t>
            </a:r>
          </a:p>
          <a:p>
            <a:pPr marL="0"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fr-FR" smtClean="0"/>
              <a:t>Anand SS et al. JACC 2005;46:1845; King KM et al. JAMA 2004;291:1220; Anderson ML et al. Circulation 2012; 126:2190</a:t>
            </a:r>
            <a:endParaRPr lang="en-US"/>
          </a:p>
        </p:txBody>
      </p:sp>
    </p:spTree>
    <p:extLst>
      <p:ext uri="{BB962C8B-B14F-4D97-AF65-F5344CB8AC3E}">
        <p14:creationId xmlns:p14="http://schemas.microsoft.com/office/powerpoint/2010/main" val="1136664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ACS, NSTEMI, STEMI</a:t>
            </a:r>
            <a:endParaRPr lang="en-US" dirty="0"/>
          </a:p>
        </p:txBody>
      </p:sp>
      <p:sp>
        <p:nvSpPr>
          <p:cNvPr id="3" name="Content Placeholder 2"/>
          <p:cNvSpPr>
            <a:spLocks noGrp="1"/>
          </p:cNvSpPr>
          <p:nvPr>
            <p:ph idx="1"/>
          </p:nvPr>
        </p:nvSpPr>
        <p:spPr/>
        <p:txBody>
          <a:bodyPr/>
          <a:lstStyle/>
          <a:p>
            <a:r>
              <a:rPr lang="en-US" dirty="0" smtClean="0"/>
              <a:t>Early invasive strategy for high-risk patients</a:t>
            </a:r>
          </a:p>
          <a:p>
            <a:r>
              <a:rPr lang="en-US" dirty="0" smtClean="0"/>
              <a:t>PCI for STEMI</a:t>
            </a:r>
          </a:p>
          <a:p>
            <a:pPr lvl="1"/>
            <a:r>
              <a:rPr lang="en-US" dirty="0" smtClean="0"/>
              <a:t>Better than fibrinolysis or POBA</a:t>
            </a:r>
          </a:p>
        </p:txBody>
      </p:sp>
      <p:sp>
        <p:nvSpPr>
          <p:cNvPr id="4" name="Footer Placeholder 3"/>
          <p:cNvSpPr>
            <a:spLocks noGrp="1"/>
          </p:cNvSpPr>
          <p:nvPr>
            <p:ph type="ftr" sz="quarter" idx="11"/>
          </p:nvPr>
        </p:nvSpPr>
        <p:spPr/>
        <p:txBody>
          <a:bodyPr/>
          <a:lstStyle/>
          <a:p>
            <a:r>
              <a:rPr lang="fr-FR" smtClean="0"/>
              <a:t>Glaser R et al. JAMA 2002;288:3124; Mueller C et al. JACC 2002;40:245; Lansky AJ et al. Circulation 2005;111:1611</a:t>
            </a:r>
            <a:endParaRPr lang="en-US"/>
          </a:p>
        </p:txBody>
      </p:sp>
    </p:spTree>
    <p:extLst>
      <p:ext uri="{BB962C8B-B14F-4D97-AF65-F5344CB8AC3E}">
        <p14:creationId xmlns:p14="http://schemas.microsoft.com/office/powerpoint/2010/main" val="4287118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pPr eaLnBrk="1" hangingPunct="1"/>
            <a:r>
              <a:rPr lang="en-US" dirty="0" smtClean="0">
                <a:solidFill>
                  <a:srgbClr val="FFFF00"/>
                </a:solidFill>
              </a:rPr>
              <a:t>Estrogen Replacement:  The reality</a:t>
            </a:r>
          </a:p>
        </p:txBody>
      </p:sp>
      <p:sp>
        <p:nvSpPr>
          <p:cNvPr id="33795" name="Content Placeholder 2"/>
          <p:cNvSpPr>
            <a:spLocks noGrp="1"/>
          </p:cNvSpPr>
          <p:nvPr>
            <p:ph sz="quarter" idx="1"/>
          </p:nvPr>
        </p:nvSpPr>
        <p:spPr>
          <a:xfrm>
            <a:off x="301625" y="1876097"/>
            <a:ext cx="8504238" cy="4223078"/>
          </a:xfrm>
        </p:spPr>
        <p:txBody>
          <a:bodyPr/>
          <a:lstStyle/>
          <a:p>
            <a:pPr eaLnBrk="1" hangingPunct="1"/>
            <a:r>
              <a:rPr lang="en-US" sz="2800" dirty="0" smtClean="0"/>
              <a:t>Estrogen therapy is reasonable for the </a:t>
            </a:r>
            <a:r>
              <a:rPr lang="en-US" sz="2800" u="sng" dirty="0" smtClean="0"/>
              <a:t>relief of </a:t>
            </a:r>
            <a:r>
              <a:rPr lang="en-US" sz="2800" u="sng" dirty="0" err="1" smtClean="0"/>
              <a:t>perimenopausal</a:t>
            </a:r>
            <a:r>
              <a:rPr lang="en-US" sz="2800" u="sng" dirty="0" smtClean="0"/>
              <a:t> symptoms </a:t>
            </a:r>
            <a:r>
              <a:rPr lang="en-US" sz="2800" dirty="0" smtClean="0"/>
              <a:t>if started early and tapered after a few years</a:t>
            </a:r>
          </a:p>
          <a:p>
            <a:pPr eaLnBrk="1" hangingPunct="1"/>
            <a:r>
              <a:rPr lang="en-US" sz="2800" dirty="0" smtClean="0"/>
              <a:t>Estrogen administered </a:t>
            </a:r>
            <a:r>
              <a:rPr lang="en-US" sz="2800" dirty="0" err="1" smtClean="0"/>
              <a:t>transdermally</a:t>
            </a:r>
            <a:r>
              <a:rPr lang="en-US" sz="2800" dirty="0" smtClean="0"/>
              <a:t> may be less likely to increase risk of blot clots</a:t>
            </a:r>
          </a:p>
          <a:p>
            <a:pPr eaLnBrk="1" hangingPunct="1"/>
            <a:r>
              <a:rPr lang="en-US" sz="2800" dirty="0" smtClean="0"/>
              <a:t>Estrogen should not be given to reduce CVD risk</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a:t>
            </a:r>
            <a:endParaRPr lang="en-US" dirty="0"/>
          </a:p>
        </p:txBody>
      </p:sp>
      <p:sp>
        <p:nvSpPr>
          <p:cNvPr id="3" name="Content Placeholder 2"/>
          <p:cNvSpPr>
            <a:spLocks noGrp="1"/>
          </p:cNvSpPr>
          <p:nvPr>
            <p:ph idx="1"/>
          </p:nvPr>
        </p:nvSpPr>
        <p:spPr/>
        <p:txBody>
          <a:bodyPr/>
          <a:lstStyle/>
          <a:p>
            <a:r>
              <a:rPr lang="en-US" dirty="0" smtClean="0"/>
              <a:t>Women have more bleeding than men</a:t>
            </a:r>
          </a:p>
          <a:p>
            <a:pPr lvl="1"/>
            <a:r>
              <a:rPr lang="en-US" dirty="0" smtClean="0"/>
              <a:t>Technical factors, medication issues</a:t>
            </a:r>
          </a:p>
          <a:p>
            <a:pPr lvl="1"/>
            <a:r>
              <a:rPr lang="en-US" dirty="0" smtClean="0"/>
              <a:t>RISK-PCI</a:t>
            </a:r>
          </a:p>
          <a:p>
            <a:pPr lvl="2"/>
            <a:r>
              <a:rPr lang="en-US" dirty="0" smtClean="0"/>
              <a:t>Same efficacy as in men</a:t>
            </a:r>
          </a:p>
          <a:p>
            <a:pPr lvl="2"/>
            <a:r>
              <a:rPr lang="en-US" dirty="0" smtClean="0"/>
              <a:t>Higher bleeding</a:t>
            </a:r>
          </a:p>
          <a:p>
            <a:pPr lvl="2"/>
            <a:r>
              <a:rPr lang="en-US" dirty="0" smtClean="0"/>
              <a:t>Higher mortality</a:t>
            </a:r>
            <a:endParaRPr lang="en-US" dirty="0"/>
          </a:p>
        </p:txBody>
      </p:sp>
      <p:sp>
        <p:nvSpPr>
          <p:cNvPr id="5" name="Footer Placeholder 4"/>
          <p:cNvSpPr>
            <a:spLocks noGrp="1"/>
          </p:cNvSpPr>
          <p:nvPr>
            <p:ph type="ftr" sz="quarter" idx="11"/>
          </p:nvPr>
        </p:nvSpPr>
        <p:spPr/>
        <p:txBody>
          <a:bodyPr/>
          <a:lstStyle/>
          <a:p>
            <a:r>
              <a:rPr lang="en-US" smtClean="0"/>
              <a:t>Can J Cardiol 2013; 29:1097</a:t>
            </a:r>
            <a:endParaRPr lang="en-US"/>
          </a:p>
        </p:txBody>
      </p:sp>
    </p:spTree>
    <p:extLst>
      <p:ext uri="{BB962C8B-B14F-4D97-AF65-F5344CB8AC3E}">
        <p14:creationId xmlns:p14="http://schemas.microsoft.com/office/powerpoint/2010/main" val="2297647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a:t>
            </a:r>
            <a:endParaRPr lang="en-US" dirty="0"/>
          </a:p>
        </p:txBody>
      </p:sp>
      <p:sp>
        <p:nvSpPr>
          <p:cNvPr id="3" name="Content Placeholder 2"/>
          <p:cNvSpPr>
            <a:spLocks noGrp="1"/>
          </p:cNvSpPr>
          <p:nvPr>
            <p:ph idx="1"/>
          </p:nvPr>
        </p:nvSpPr>
        <p:spPr/>
        <p:txBody>
          <a:bodyPr/>
          <a:lstStyle/>
          <a:p>
            <a:r>
              <a:rPr lang="en-US" dirty="0" smtClean="0"/>
              <a:t>Bleeding avoidance strategies</a:t>
            </a:r>
          </a:p>
          <a:p>
            <a:pPr lvl="1"/>
            <a:r>
              <a:rPr lang="en-US" dirty="0" err="1" smtClean="0"/>
              <a:t>Transradial</a:t>
            </a:r>
            <a:r>
              <a:rPr lang="en-US" dirty="0" smtClean="0"/>
              <a:t> approach, closure devices, </a:t>
            </a:r>
            <a:r>
              <a:rPr lang="en-US" dirty="0" err="1" smtClean="0"/>
              <a:t>bivalrudin</a:t>
            </a:r>
            <a:endParaRPr lang="en-US" dirty="0" smtClean="0"/>
          </a:p>
          <a:p>
            <a:pPr lvl="1"/>
            <a:r>
              <a:rPr lang="en-US" dirty="0" smtClean="0"/>
              <a:t>Lower bleeding rates in both sexes</a:t>
            </a:r>
          </a:p>
          <a:p>
            <a:pPr lvl="1"/>
            <a:r>
              <a:rPr lang="en-US" dirty="0" smtClean="0"/>
              <a:t>Higher absolute bleeding rate</a:t>
            </a:r>
            <a:endParaRPr lang="en-US" dirty="0"/>
          </a:p>
        </p:txBody>
      </p:sp>
      <p:sp>
        <p:nvSpPr>
          <p:cNvPr id="5" name="Footer Placeholder 4"/>
          <p:cNvSpPr>
            <a:spLocks noGrp="1"/>
          </p:cNvSpPr>
          <p:nvPr>
            <p:ph type="ftr" sz="quarter" idx="11"/>
          </p:nvPr>
        </p:nvSpPr>
        <p:spPr/>
        <p:txBody>
          <a:bodyPr/>
          <a:lstStyle/>
          <a:p>
            <a:r>
              <a:rPr lang="en-US" smtClean="0"/>
              <a:t>JACC 2013; 61:2070; Circ 2013; 127:2295</a:t>
            </a:r>
            <a:endParaRPr lang="en-US"/>
          </a:p>
        </p:txBody>
      </p:sp>
    </p:spTree>
    <p:extLst>
      <p:ext uri="{BB962C8B-B14F-4D97-AF65-F5344CB8AC3E}">
        <p14:creationId xmlns:p14="http://schemas.microsoft.com/office/powerpoint/2010/main" val="35681289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cardiac causes of chest pain</a:t>
            </a:r>
            <a:endParaRPr lang="en-US" dirty="0"/>
          </a:p>
        </p:txBody>
      </p:sp>
      <p:sp>
        <p:nvSpPr>
          <p:cNvPr id="3" name="Content Placeholder 2"/>
          <p:cNvSpPr>
            <a:spLocks noGrp="1"/>
          </p:cNvSpPr>
          <p:nvPr>
            <p:ph idx="1"/>
          </p:nvPr>
        </p:nvSpPr>
        <p:spPr/>
        <p:txBody>
          <a:bodyPr/>
          <a:lstStyle/>
          <a:p>
            <a:r>
              <a:rPr lang="en-US" dirty="0" smtClean="0"/>
              <a:t>Women’s ischemic heart disease (syndrome X, </a:t>
            </a:r>
            <a:r>
              <a:rPr lang="en-US" dirty="0" err="1" smtClean="0"/>
              <a:t>microvascular</a:t>
            </a:r>
            <a:r>
              <a:rPr lang="en-US" dirty="0" smtClean="0"/>
              <a:t> disease)</a:t>
            </a:r>
          </a:p>
          <a:p>
            <a:r>
              <a:rPr lang="en-US" dirty="0" smtClean="0"/>
              <a:t>Myocarditis</a:t>
            </a:r>
          </a:p>
          <a:p>
            <a:pPr lvl="1"/>
            <a:r>
              <a:rPr lang="en-US" dirty="0" smtClean="0"/>
              <a:t>Stress-induced cardiomyopathy</a:t>
            </a:r>
          </a:p>
          <a:p>
            <a:r>
              <a:rPr lang="en-US" dirty="0" smtClean="0"/>
              <a:t>Coronary dissection</a:t>
            </a:r>
            <a:endParaRPr lang="en-US" dirty="0"/>
          </a:p>
        </p:txBody>
      </p:sp>
    </p:spTree>
    <p:extLst>
      <p:ext uri="{BB962C8B-B14F-4D97-AF65-F5344CB8AC3E}">
        <p14:creationId xmlns:p14="http://schemas.microsoft.com/office/powerpoint/2010/main" val="10481212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and CV disease</a:t>
            </a:r>
            <a:endParaRPr lang="en-US" dirty="0"/>
          </a:p>
        </p:txBody>
      </p:sp>
      <p:sp>
        <p:nvSpPr>
          <p:cNvPr id="3" name="Content Placeholder 2"/>
          <p:cNvSpPr>
            <a:spLocks noGrp="1"/>
          </p:cNvSpPr>
          <p:nvPr>
            <p:ph idx="1"/>
          </p:nvPr>
        </p:nvSpPr>
        <p:spPr/>
        <p:txBody>
          <a:bodyPr/>
          <a:lstStyle/>
          <a:p>
            <a:r>
              <a:rPr lang="en-US" dirty="0" smtClean="0"/>
              <a:t>Chemotherapy toxicity: </a:t>
            </a:r>
            <a:r>
              <a:rPr lang="en-US" dirty="0" err="1" smtClean="0"/>
              <a:t>anthracyclines</a:t>
            </a:r>
            <a:r>
              <a:rPr lang="en-US" dirty="0" smtClean="0"/>
              <a:t> and Herceptin</a:t>
            </a:r>
          </a:p>
          <a:p>
            <a:pPr lvl="1"/>
            <a:r>
              <a:rPr lang="en-US" dirty="0" smtClean="0"/>
              <a:t>Communication and monitoring</a:t>
            </a:r>
          </a:p>
          <a:p>
            <a:pPr lvl="1"/>
            <a:r>
              <a:rPr lang="en-US" dirty="0" smtClean="0"/>
              <a:t>Treatment of baseline risk factors: HTN, DM, CAD and LV </a:t>
            </a:r>
            <a:r>
              <a:rPr lang="en-US" dirty="0" err="1" smtClean="0"/>
              <a:t>dysfxn</a:t>
            </a:r>
            <a:r>
              <a:rPr lang="en-US" dirty="0" smtClean="0"/>
              <a:t> </a:t>
            </a:r>
            <a:r>
              <a:rPr lang="en-US" dirty="0" err="1" smtClean="0"/>
              <a:t>pts</a:t>
            </a:r>
            <a:r>
              <a:rPr lang="en-US" dirty="0" smtClean="0"/>
              <a:t> at higher risk</a:t>
            </a:r>
          </a:p>
          <a:p>
            <a:pPr lvl="1"/>
            <a:r>
              <a:rPr lang="en-US" dirty="0" smtClean="0"/>
              <a:t>Older patients</a:t>
            </a:r>
          </a:p>
          <a:p>
            <a:pPr lvl="1"/>
            <a:r>
              <a:rPr lang="en-US" dirty="0" smtClean="0"/>
              <a:t>Combination chemo and higher dose chemo</a:t>
            </a:r>
          </a:p>
          <a:p>
            <a:pPr lvl="1"/>
            <a:r>
              <a:rPr lang="en-US" dirty="0" smtClean="0"/>
              <a:t>Combination with XRT</a:t>
            </a:r>
          </a:p>
        </p:txBody>
      </p:sp>
    </p:spTree>
    <p:extLst>
      <p:ext uri="{BB962C8B-B14F-4D97-AF65-F5344CB8AC3E}">
        <p14:creationId xmlns:p14="http://schemas.microsoft.com/office/powerpoint/2010/main" val="25821094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and CV disease</a:t>
            </a:r>
            <a:endParaRPr lang="en-US" dirty="0"/>
          </a:p>
        </p:txBody>
      </p:sp>
      <p:sp>
        <p:nvSpPr>
          <p:cNvPr id="3" name="Content Placeholder 2"/>
          <p:cNvSpPr>
            <a:spLocks noGrp="1"/>
          </p:cNvSpPr>
          <p:nvPr>
            <p:ph idx="1"/>
          </p:nvPr>
        </p:nvSpPr>
        <p:spPr/>
        <p:txBody>
          <a:bodyPr/>
          <a:lstStyle/>
          <a:p>
            <a:r>
              <a:rPr lang="en-US" dirty="0" smtClean="0"/>
              <a:t>Radiation toxicity</a:t>
            </a:r>
          </a:p>
          <a:p>
            <a:pPr lvl="1"/>
            <a:r>
              <a:rPr lang="en-US" dirty="0" smtClean="0"/>
              <a:t>Effects on all parts of the heart</a:t>
            </a:r>
          </a:p>
          <a:p>
            <a:pPr lvl="1"/>
            <a:r>
              <a:rPr lang="en-US" dirty="0" smtClean="0"/>
              <a:t>Most common sign: pericardial effusion</a:t>
            </a:r>
          </a:p>
          <a:p>
            <a:pPr lvl="1"/>
            <a:r>
              <a:rPr lang="en-US" dirty="0" smtClean="0"/>
              <a:t>Increases by 7.4% per gray of </a:t>
            </a:r>
            <a:r>
              <a:rPr lang="en-US" dirty="0" err="1" smtClean="0"/>
              <a:t>xrt</a:t>
            </a:r>
            <a:r>
              <a:rPr lang="en-US" dirty="0" smtClean="0"/>
              <a:t> dose</a:t>
            </a:r>
          </a:p>
          <a:p>
            <a:pPr lvl="1"/>
            <a:r>
              <a:rPr lang="en-US" dirty="0" smtClean="0"/>
              <a:t>Starts within first 5 </a:t>
            </a:r>
            <a:r>
              <a:rPr lang="en-US" dirty="0" err="1" smtClean="0"/>
              <a:t>yrs</a:t>
            </a:r>
            <a:r>
              <a:rPr lang="en-US" dirty="0" smtClean="0"/>
              <a:t> after </a:t>
            </a:r>
            <a:r>
              <a:rPr lang="en-US" dirty="0" err="1" smtClean="0"/>
              <a:t>rx</a:t>
            </a:r>
            <a:r>
              <a:rPr lang="en-US" dirty="0" smtClean="0"/>
              <a:t>, continues for at least 20 years </a:t>
            </a:r>
          </a:p>
          <a:p>
            <a:pPr lvl="1"/>
            <a:r>
              <a:rPr lang="en-US" dirty="0" smtClean="0"/>
              <a:t>Women with baseline cardiac RF at higher risk of events</a:t>
            </a:r>
          </a:p>
          <a:p>
            <a:pPr lvl="1"/>
            <a:endParaRPr lang="en-US" dirty="0" smtClean="0"/>
          </a:p>
        </p:txBody>
      </p:sp>
      <p:sp>
        <p:nvSpPr>
          <p:cNvPr id="4" name="Footer Placeholder 3"/>
          <p:cNvSpPr>
            <a:spLocks noGrp="1"/>
          </p:cNvSpPr>
          <p:nvPr>
            <p:ph type="ftr" sz="quarter" idx="11"/>
          </p:nvPr>
        </p:nvSpPr>
        <p:spPr/>
        <p:txBody>
          <a:bodyPr/>
          <a:lstStyle/>
          <a:p>
            <a:r>
              <a:rPr lang="en-US" dirty="0" smtClean="0"/>
              <a:t>Darby et al. NEJM, 2013;368:987</a:t>
            </a:r>
            <a:endParaRPr lang="en-US" dirty="0"/>
          </a:p>
        </p:txBody>
      </p:sp>
    </p:spTree>
    <p:extLst>
      <p:ext uri="{BB962C8B-B14F-4D97-AF65-F5344CB8AC3E}">
        <p14:creationId xmlns:p14="http://schemas.microsoft.com/office/powerpoint/2010/main" val="18371109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and radiation exposure</a:t>
            </a:r>
            <a:endParaRPr lang="en-US" dirty="0"/>
          </a:p>
        </p:txBody>
      </p:sp>
      <p:pic>
        <p:nvPicPr>
          <p:cNvPr id="5" name="Picture 4"/>
          <p:cNvPicPr>
            <a:picLocks noChangeAspect="1"/>
          </p:cNvPicPr>
          <p:nvPr/>
        </p:nvPicPr>
        <p:blipFill>
          <a:blip r:embed="rId2"/>
          <a:stretch>
            <a:fillRect/>
          </a:stretch>
        </p:blipFill>
        <p:spPr>
          <a:xfrm>
            <a:off x="249382" y="1417638"/>
            <a:ext cx="8437418" cy="5303837"/>
          </a:xfrm>
          <a:prstGeom prst="rect">
            <a:avLst/>
          </a:prstGeom>
        </p:spPr>
      </p:pic>
      <p:sp>
        <p:nvSpPr>
          <p:cNvPr id="6" name="Footer Placeholder 5"/>
          <p:cNvSpPr>
            <a:spLocks noGrp="1"/>
          </p:cNvSpPr>
          <p:nvPr>
            <p:ph type="ftr" sz="quarter" idx="11"/>
          </p:nvPr>
        </p:nvSpPr>
        <p:spPr/>
        <p:txBody>
          <a:bodyPr/>
          <a:lstStyle/>
          <a:p>
            <a:r>
              <a:rPr lang="en-US" smtClean="0"/>
              <a:t>Courtesy of Ana Barac, MD, ACC HWH 2014</a:t>
            </a:r>
            <a:endParaRPr lang="en-US"/>
          </a:p>
        </p:txBody>
      </p:sp>
    </p:spTree>
    <p:extLst>
      <p:ext uri="{BB962C8B-B14F-4D97-AF65-F5344CB8AC3E}">
        <p14:creationId xmlns:p14="http://schemas.microsoft.com/office/powerpoint/2010/main" val="1219609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1006</TotalTime>
  <Words>6397</Words>
  <Application>Microsoft Office PowerPoint</Application>
  <PresentationFormat>Экран (4:3)</PresentationFormat>
  <Paragraphs>718</Paragraphs>
  <Slides>103</Slides>
  <Notes>52</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103</vt:i4>
      </vt:variant>
    </vt:vector>
  </HeadingPairs>
  <TitlesOfParts>
    <vt:vector size="114" baseType="lpstr">
      <vt:lpstr>MS PGothic</vt:lpstr>
      <vt:lpstr>Arial</vt:lpstr>
      <vt:lpstr>Calibri</vt:lpstr>
      <vt:lpstr>Georgia</vt:lpstr>
      <vt:lpstr>Helvetica</vt:lpstr>
      <vt:lpstr>Symbol</vt:lpstr>
      <vt:lpstr>Times</vt:lpstr>
      <vt:lpstr>Times New Roman</vt:lpstr>
      <vt:lpstr>Wingdings</vt:lpstr>
      <vt:lpstr>Office Theme</vt:lpstr>
      <vt:lpstr>Acrobat Document</vt:lpstr>
      <vt:lpstr>Age and sex differences heart disease </vt:lpstr>
      <vt:lpstr>Презентация PowerPoint</vt:lpstr>
      <vt:lpstr>Go Red For Women </vt:lpstr>
      <vt:lpstr>Презентация PowerPoint</vt:lpstr>
      <vt:lpstr>Examples</vt:lpstr>
      <vt:lpstr>What Women Don’t Know</vt:lpstr>
      <vt:lpstr>CVD Claims 500,000 Women’s Lives Every Year</vt:lpstr>
      <vt:lpstr>Women, Heart Disease and Stroke</vt:lpstr>
      <vt:lpstr>Overview</vt:lpstr>
      <vt:lpstr>The Scope of the Problem </vt:lpstr>
      <vt:lpstr>The Scope of the Problem </vt:lpstr>
      <vt:lpstr>The Scope of the Problem </vt:lpstr>
      <vt:lpstr>The Scope of the Problem </vt:lpstr>
      <vt:lpstr>The Scope of the Problem </vt:lpstr>
      <vt:lpstr>Awareness is lacking!</vt:lpstr>
      <vt:lpstr>Awareness is lacking!</vt:lpstr>
      <vt:lpstr>Awareness</vt:lpstr>
      <vt:lpstr>What are the symptoms?</vt:lpstr>
      <vt:lpstr>Symptoms in women with MI </vt:lpstr>
      <vt:lpstr>Symptoms in women with MI </vt:lpstr>
      <vt:lpstr>Symptoms in women with MI </vt:lpstr>
      <vt:lpstr>Awareness</vt:lpstr>
      <vt:lpstr>Awareness</vt:lpstr>
      <vt:lpstr>Symptoms in women with MI </vt:lpstr>
      <vt:lpstr>Risk Factors</vt:lpstr>
      <vt:lpstr>Risk factors</vt:lpstr>
      <vt:lpstr>Risk factors</vt:lpstr>
      <vt:lpstr>Relationship between early menopause and accelerated CVD?</vt:lpstr>
      <vt:lpstr>Which risk factors are more predictive in women?</vt:lpstr>
      <vt:lpstr>Why We Need Go Red For Women  Unhealthy Cholesterol Levels</vt:lpstr>
      <vt:lpstr>Do You Know Your Total Cholesterol Numbers? </vt:lpstr>
      <vt:lpstr>Which risk factors are more predictive in women?</vt:lpstr>
      <vt:lpstr>Why Is Diabetes Bad?</vt:lpstr>
      <vt:lpstr> Why We Need Go Red For Women  Smoking</vt:lpstr>
      <vt:lpstr>Effect of smoking</vt:lpstr>
      <vt:lpstr>Smoking</vt:lpstr>
      <vt:lpstr>Reproductive</vt:lpstr>
      <vt:lpstr>Why We Need Go Red For Women  High Blood Pressure (HBP)… The Silent Killer</vt:lpstr>
      <vt:lpstr>Physical Inactivity</vt:lpstr>
      <vt:lpstr>Why We Need Go Red For Women  Obesity / Overweight</vt:lpstr>
      <vt:lpstr>The Three Paradoxes</vt:lpstr>
      <vt:lpstr>Gender and MI Triggers</vt:lpstr>
      <vt:lpstr>Ischemia symptoms in women: “atypical”</vt:lpstr>
      <vt:lpstr>Differences in Symptoms: Hypotheses of origin</vt:lpstr>
      <vt:lpstr>Relative Risk (95% CI) for mortality in subjects with hypertension, diabetes, or both adjusted for age, center, BMI, smoking and cholesterol. DECODE study</vt:lpstr>
      <vt:lpstr>Atherosclerosis Risk Factors Unique to Women</vt:lpstr>
      <vt:lpstr>Other Risk Factors Under investigation</vt:lpstr>
      <vt:lpstr>Differences in Coronary Vascular Plaque Pathology</vt:lpstr>
      <vt:lpstr>Diagnosis</vt:lpstr>
      <vt:lpstr>Diagnosis</vt:lpstr>
      <vt:lpstr>Diagnosis</vt:lpstr>
      <vt:lpstr>Diagnosis </vt:lpstr>
      <vt:lpstr>Diagnosis</vt:lpstr>
      <vt:lpstr>Differences in Ischemia Testing for non-obstructive disease</vt:lpstr>
      <vt:lpstr>Angiography Differences</vt:lpstr>
      <vt:lpstr>The triad of microvascular dysfunction</vt:lpstr>
      <vt:lpstr>Coronary Differences</vt:lpstr>
      <vt:lpstr>Sex Differences in Plaque Disturbance</vt:lpstr>
      <vt:lpstr>Biomarkers in Acute Coronary Syndrome</vt:lpstr>
      <vt:lpstr>Comparisons of revascularization procedures</vt:lpstr>
      <vt:lpstr>Differences in Ischemia Mortality</vt:lpstr>
      <vt:lpstr>Sex-Specific Recommendations by ACC/AHA practice guidelines</vt:lpstr>
      <vt:lpstr>Sex Differences in Risk Factor Impact After Infarction</vt:lpstr>
      <vt:lpstr>Differences in evidence for secondary prevention therapy</vt:lpstr>
      <vt:lpstr>Treatment for Microvascular Coronary Dysfunction</vt:lpstr>
      <vt:lpstr>Emotional Impact of MI on the Sexes</vt:lpstr>
      <vt:lpstr>Презентация PowerPoint</vt:lpstr>
      <vt:lpstr>Stress Testing</vt:lpstr>
      <vt:lpstr>Coronary CTA</vt:lpstr>
      <vt:lpstr>Diagnosis</vt:lpstr>
      <vt:lpstr>Презентация PowerPoint</vt:lpstr>
      <vt:lpstr>Treatment/Prevention</vt:lpstr>
      <vt:lpstr>Treatment/Prevention</vt:lpstr>
      <vt:lpstr>How are we getting the word out?</vt:lpstr>
      <vt:lpstr>How are we getting the word out?</vt:lpstr>
      <vt:lpstr>Saint Agnes Women’s Heart Center</vt:lpstr>
      <vt:lpstr>Treatment/Prevention</vt:lpstr>
      <vt:lpstr>Treatment/Prevention</vt:lpstr>
      <vt:lpstr>Lipid therapy</vt:lpstr>
      <vt:lpstr>Lipid therapy</vt:lpstr>
      <vt:lpstr>Treatment/Prevention</vt:lpstr>
      <vt:lpstr>Treatment in ACS or acute MI</vt:lpstr>
      <vt:lpstr>Treatment</vt:lpstr>
      <vt:lpstr>Treatment</vt:lpstr>
      <vt:lpstr>Treatment</vt:lpstr>
      <vt:lpstr>Treatment</vt:lpstr>
      <vt:lpstr>Treatment</vt:lpstr>
      <vt:lpstr>Thrombolysis</vt:lpstr>
      <vt:lpstr>Treatment</vt:lpstr>
      <vt:lpstr>Treatment</vt:lpstr>
      <vt:lpstr>Interventional treatment in women </vt:lpstr>
      <vt:lpstr>Treatment of ACS, NSTEMI, STEMI</vt:lpstr>
      <vt:lpstr>Estrogen Replacement:  The reality</vt:lpstr>
      <vt:lpstr>Bleeding</vt:lpstr>
      <vt:lpstr>Bleeding</vt:lpstr>
      <vt:lpstr>Other cardiac causes of chest pain</vt:lpstr>
      <vt:lpstr>Cancer and CV disease</vt:lpstr>
      <vt:lpstr>Cancer and CV disease</vt:lpstr>
      <vt:lpstr>Women and radiation exposure</vt:lpstr>
      <vt:lpstr>Women and radiation exposure</vt:lpstr>
      <vt:lpstr>Take-home points </vt:lpstr>
      <vt:lpstr>Take-home points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User</cp:lastModifiedBy>
  <cp:revision>86</cp:revision>
  <dcterms:created xsi:type="dcterms:W3CDTF">2012-10-24T20:23:41Z</dcterms:created>
  <dcterms:modified xsi:type="dcterms:W3CDTF">2020-03-21T07:11:06Z</dcterms:modified>
</cp:coreProperties>
</file>